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</p:sldIdLst>
  <p:sldSz cx="11734800" cy="6870700"/>
  <p:notesSz cx="11734800" cy="6870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3"/>
    <p:restoredTop sz="94668"/>
  </p:normalViewPr>
  <p:slideViewPr>
    <p:cSldViewPr>
      <p:cViewPr varScale="1">
        <p:scale>
          <a:sx n="108" d="100"/>
          <a:sy n="108" d="100"/>
        </p:scale>
        <p:origin x="3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0847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646863" y="0"/>
            <a:ext cx="50847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CB7C2-50A3-4906-8EE1-5A4653E5F13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86200" y="858838"/>
            <a:ext cx="3962400" cy="2319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173163" y="3306763"/>
            <a:ext cx="9388475" cy="2705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26213"/>
            <a:ext cx="50847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646863" y="6526213"/>
            <a:ext cx="50847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B7BF0-526D-4D7F-82AD-95500A4A77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B7BF0-526D-4D7F-82AD-95500A4A77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93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B7BF0-526D-4D7F-82AD-95500A4A77E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01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B7BF0-526D-4D7F-82AD-95500A4A77E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26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B7BF0-526D-4D7F-82AD-95500A4A77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7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B7BF0-526D-4D7F-82AD-95500A4A77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044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B7BF0-526D-4D7F-82AD-95500A4A77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74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B7BF0-526D-4D7F-82AD-95500A4A77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2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B7BF0-526D-4D7F-82AD-95500A4A77E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89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B7BF0-526D-4D7F-82AD-95500A4A77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9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B7BF0-526D-4D7F-82AD-95500A4A77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4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B7BF0-526D-4D7F-82AD-95500A4A77E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3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0110" y="2129917"/>
            <a:ext cx="9974580" cy="14428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60220" y="3847592"/>
            <a:ext cx="8214360" cy="171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734800" cy="5683250"/>
          </a:xfrm>
          <a:custGeom>
            <a:avLst/>
            <a:gdLst/>
            <a:ahLst/>
            <a:cxnLst/>
            <a:rect l="l" t="t" r="r" b="b"/>
            <a:pathLst>
              <a:path w="11734800" h="5683250">
                <a:moveTo>
                  <a:pt x="11734800" y="0"/>
                </a:moveTo>
                <a:lnTo>
                  <a:pt x="0" y="0"/>
                </a:lnTo>
                <a:lnTo>
                  <a:pt x="0" y="5683250"/>
                </a:lnTo>
                <a:lnTo>
                  <a:pt x="11734800" y="5683250"/>
                </a:lnTo>
                <a:lnTo>
                  <a:pt x="11734800" y="0"/>
                </a:lnTo>
                <a:close/>
              </a:path>
            </a:pathLst>
          </a:custGeom>
          <a:solidFill>
            <a:srgbClr val="82296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3121698" y="864514"/>
            <a:ext cx="2838450" cy="1864360"/>
          </a:xfrm>
          <a:custGeom>
            <a:avLst/>
            <a:gdLst/>
            <a:ahLst/>
            <a:cxnLst/>
            <a:rect l="l" t="t" r="r" b="b"/>
            <a:pathLst>
              <a:path w="2838450" h="1864360">
                <a:moveTo>
                  <a:pt x="2838081" y="0"/>
                </a:moveTo>
                <a:lnTo>
                  <a:pt x="0" y="0"/>
                </a:lnTo>
                <a:lnTo>
                  <a:pt x="0" y="320040"/>
                </a:lnTo>
                <a:lnTo>
                  <a:pt x="585711" y="320040"/>
                </a:lnTo>
                <a:lnTo>
                  <a:pt x="585711" y="1864360"/>
                </a:lnTo>
                <a:lnTo>
                  <a:pt x="935990" y="1864360"/>
                </a:lnTo>
                <a:lnTo>
                  <a:pt x="935990" y="320040"/>
                </a:lnTo>
                <a:lnTo>
                  <a:pt x="2838081" y="320040"/>
                </a:lnTo>
                <a:lnTo>
                  <a:pt x="2838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6740" y="1580261"/>
            <a:ext cx="5104638" cy="4534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43422" y="1580261"/>
            <a:ext cx="5104638" cy="4534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4862" y="2327802"/>
            <a:ext cx="8675756" cy="37734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82375" y="5853024"/>
            <a:ext cx="228600" cy="306705"/>
          </a:xfrm>
          <a:custGeom>
            <a:avLst/>
            <a:gdLst/>
            <a:ahLst/>
            <a:cxnLst/>
            <a:rect l="l" t="t" r="r" b="b"/>
            <a:pathLst>
              <a:path w="228600" h="306704">
                <a:moveTo>
                  <a:pt x="149110" y="0"/>
                </a:moveTo>
                <a:lnTo>
                  <a:pt x="103084" y="7003"/>
                </a:lnTo>
                <a:lnTo>
                  <a:pt x="62289" y="27132"/>
                </a:lnTo>
                <a:lnTo>
                  <a:pt x="29597" y="59063"/>
                </a:lnTo>
                <a:lnTo>
                  <a:pt x="7877" y="101476"/>
                </a:lnTo>
                <a:lnTo>
                  <a:pt x="0" y="153047"/>
                </a:lnTo>
                <a:lnTo>
                  <a:pt x="7877" y="204618"/>
                </a:lnTo>
                <a:lnTo>
                  <a:pt x="29597" y="247031"/>
                </a:lnTo>
                <a:lnTo>
                  <a:pt x="62289" y="278963"/>
                </a:lnTo>
                <a:lnTo>
                  <a:pt x="103084" y="299092"/>
                </a:lnTo>
                <a:lnTo>
                  <a:pt x="149110" y="306095"/>
                </a:lnTo>
                <a:lnTo>
                  <a:pt x="172980" y="304508"/>
                </a:lnTo>
                <a:lnTo>
                  <a:pt x="194011" y="300191"/>
                </a:lnTo>
                <a:lnTo>
                  <a:pt x="212461" y="293809"/>
                </a:lnTo>
                <a:lnTo>
                  <a:pt x="228587" y="286029"/>
                </a:lnTo>
                <a:lnTo>
                  <a:pt x="228587" y="229768"/>
                </a:lnTo>
                <a:lnTo>
                  <a:pt x="211323" y="240175"/>
                </a:lnTo>
                <a:lnTo>
                  <a:pt x="193765" y="248113"/>
                </a:lnTo>
                <a:lnTo>
                  <a:pt x="175028" y="253174"/>
                </a:lnTo>
                <a:lnTo>
                  <a:pt x="154228" y="254952"/>
                </a:lnTo>
                <a:lnTo>
                  <a:pt x="117173" y="247772"/>
                </a:lnTo>
                <a:lnTo>
                  <a:pt x="85913" y="227312"/>
                </a:lnTo>
                <a:lnTo>
                  <a:pt x="64319" y="195196"/>
                </a:lnTo>
                <a:lnTo>
                  <a:pt x="56261" y="153047"/>
                </a:lnTo>
                <a:lnTo>
                  <a:pt x="64319" y="110794"/>
                </a:lnTo>
                <a:lnTo>
                  <a:pt x="85913" y="78832"/>
                </a:lnTo>
                <a:lnTo>
                  <a:pt x="117173" y="58600"/>
                </a:lnTo>
                <a:lnTo>
                  <a:pt x="154228" y="51536"/>
                </a:lnTo>
                <a:lnTo>
                  <a:pt x="175028" y="53129"/>
                </a:lnTo>
                <a:lnTo>
                  <a:pt x="193765" y="57784"/>
                </a:lnTo>
                <a:lnTo>
                  <a:pt x="211323" y="65316"/>
                </a:lnTo>
                <a:lnTo>
                  <a:pt x="228587" y="75539"/>
                </a:lnTo>
                <a:lnTo>
                  <a:pt x="228587" y="20065"/>
                </a:lnTo>
                <a:lnTo>
                  <a:pt x="212461" y="12285"/>
                </a:lnTo>
                <a:lnTo>
                  <a:pt x="194011" y="5903"/>
                </a:lnTo>
                <a:lnTo>
                  <a:pt x="172980" y="1586"/>
                </a:lnTo>
                <a:lnTo>
                  <a:pt x="149110" y="0"/>
                </a:lnTo>
                <a:close/>
              </a:path>
            </a:pathLst>
          </a:custGeom>
          <a:solidFill>
            <a:srgbClr val="791F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673506" y="5859716"/>
            <a:ext cx="55244" cy="293370"/>
          </a:xfrm>
          <a:custGeom>
            <a:avLst/>
            <a:gdLst/>
            <a:ahLst/>
            <a:cxnLst/>
            <a:rect l="l" t="t" r="r" b="b"/>
            <a:pathLst>
              <a:path w="55245" h="293370">
                <a:moveTo>
                  <a:pt x="55079" y="0"/>
                </a:moveTo>
                <a:lnTo>
                  <a:pt x="0" y="0"/>
                </a:lnTo>
                <a:lnTo>
                  <a:pt x="0" y="293116"/>
                </a:lnTo>
                <a:lnTo>
                  <a:pt x="55079" y="293116"/>
                </a:lnTo>
                <a:lnTo>
                  <a:pt x="55079" y="0"/>
                </a:lnTo>
                <a:close/>
              </a:path>
            </a:pathLst>
          </a:custGeom>
          <a:solidFill>
            <a:srgbClr val="791F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774128" y="5859284"/>
            <a:ext cx="446405" cy="293370"/>
          </a:xfrm>
          <a:custGeom>
            <a:avLst/>
            <a:gdLst/>
            <a:ahLst/>
            <a:cxnLst/>
            <a:rect l="l" t="t" r="r" b="b"/>
            <a:pathLst>
              <a:path w="446405" h="293370">
                <a:moveTo>
                  <a:pt x="446290" y="0"/>
                </a:moveTo>
                <a:lnTo>
                  <a:pt x="0" y="0"/>
                </a:lnTo>
                <a:lnTo>
                  <a:pt x="0" y="50800"/>
                </a:lnTo>
                <a:lnTo>
                  <a:pt x="92100" y="50800"/>
                </a:lnTo>
                <a:lnTo>
                  <a:pt x="92100" y="293370"/>
                </a:lnTo>
                <a:lnTo>
                  <a:pt x="147180" y="293370"/>
                </a:lnTo>
                <a:lnTo>
                  <a:pt x="147180" y="50800"/>
                </a:lnTo>
                <a:lnTo>
                  <a:pt x="446290" y="50800"/>
                </a:lnTo>
                <a:lnTo>
                  <a:pt x="446290" y="0"/>
                </a:lnTo>
                <a:close/>
              </a:path>
            </a:pathLst>
          </a:custGeom>
          <a:solidFill>
            <a:srgbClr val="791F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383603" y="6196583"/>
            <a:ext cx="624205" cy="293370"/>
          </a:xfrm>
          <a:custGeom>
            <a:avLst/>
            <a:gdLst/>
            <a:ahLst/>
            <a:cxnLst/>
            <a:rect l="l" t="t" r="r" b="b"/>
            <a:pathLst>
              <a:path w="624205" h="293370">
                <a:moveTo>
                  <a:pt x="325564" y="293116"/>
                </a:moveTo>
                <a:lnTo>
                  <a:pt x="285673" y="0"/>
                </a:lnTo>
                <a:lnTo>
                  <a:pt x="220751" y="0"/>
                </a:lnTo>
                <a:lnTo>
                  <a:pt x="164350" y="131762"/>
                </a:lnTo>
                <a:lnTo>
                  <a:pt x="163957" y="131762"/>
                </a:lnTo>
                <a:lnTo>
                  <a:pt x="105587" y="0"/>
                </a:lnTo>
                <a:lnTo>
                  <a:pt x="40284" y="0"/>
                </a:lnTo>
                <a:lnTo>
                  <a:pt x="0" y="293116"/>
                </a:lnTo>
                <a:lnTo>
                  <a:pt x="53111" y="293116"/>
                </a:lnTo>
                <a:lnTo>
                  <a:pt x="78447" y="80010"/>
                </a:lnTo>
                <a:lnTo>
                  <a:pt x="79629" y="80010"/>
                </a:lnTo>
                <a:lnTo>
                  <a:pt x="138785" y="215557"/>
                </a:lnTo>
                <a:lnTo>
                  <a:pt x="186385" y="215557"/>
                </a:lnTo>
                <a:lnTo>
                  <a:pt x="245935" y="78828"/>
                </a:lnTo>
                <a:lnTo>
                  <a:pt x="247116" y="78828"/>
                </a:lnTo>
                <a:lnTo>
                  <a:pt x="272059" y="293116"/>
                </a:lnTo>
                <a:lnTo>
                  <a:pt x="325564" y="293116"/>
                </a:lnTo>
                <a:close/>
              </a:path>
              <a:path w="624205" h="293370">
                <a:moveTo>
                  <a:pt x="624052" y="293128"/>
                </a:moveTo>
                <a:lnTo>
                  <a:pt x="594334" y="216014"/>
                </a:lnTo>
                <a:lnTo>
                  <a:pt x="576453" y="169583"/>
                </a:lnTo>
                <a:lnTo>
                  <a:pt x="533552" y="58242"/>
                </a:lnTo>
                <a:lnTo>
                  <a:pt x="520954" y="25552"/>
                </a:lnTo>
                <a:lnTo>
                  <a:pt x="520954" y="169583"/>
                </a:lnTo>
                <a:lnTo>
                  <a:pt x="437934" y="169583"/>
                </a:lnTo>
                <a:lnTo>
                  <a:pt x="479247" y="58242"/>
                </a:lnTo>
                <a:lnTo>
                  <a:pt x="520954" y="169583"/>
                </a:lnTo>
                <a:lnTo>
                  <a:pt x="520954" y="25552"/>
                </a:lnTo>
                <a:lnTo>
                  <a:pt x="511111" y="12"/>
                </a:lnTo>
                <a:lnTo>
                  <a:pt x="447776" y="12"/>
                </a:lnTo>
                <a:lnTo>
                  <a:pt x="336219" y="293128"/>
                </a:lnTo>
                <a:lnTo>
                  <a:pt x="393865" y="293128"/>
                </a:lnTo>
                <a:lnTo>
                  <a:pt x="422198" y="216014"/>
                </a:lnTo>
                <a:lnTo>
                  <a:pt x="537083" y="216014"/>
                </a:lnTo>
                <a:lnTo>
                  <a:pt x="565797" y="293128"/>
                </a:lnTo>
                <a:lnTo>
                  <a:pt x="624052" y="293128"/>
                </a:lnTo>
                <a:close/>
              </a:path>
            </a:pathLst>
          </a:custGeom>
          <a:solidFill>
            <a:srgbClr val="791F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105" y="6193916"/>
            <a:ext cx="263498" cy="1422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389" y="772598"/>
            <a:ext cx="962002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6740" y="1580261"/>
            <a:ext cx="10561320" cy="4534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89832" y="6389751"/>
            <a:ext cx="3755136" cy="34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6740" y="6389751"/>
            <a:ext cx="2699004" cy="34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49056" y="6389751"/>
            <a:ext cx="2699004" cy="34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nalisi.transparenciacatalunya.cat/Medi-Ambient/Metadades-variables-meteorol-giques/4fb2-n3yi" TargetMode="External"/><Relationship Id="rId5" Type="http://schemas.openxmlformats.org/officeDocument/2006/relationships/hyperlink" Target="https://www.meteo.cat/wpweb/serveis/cataleg-de-serveis/serveis-oberts/dades-obertes/" TargetMode="Externa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an.r-project.org/web/packages/meteospain/vignettes/meteoclimatic.html" TargetMode="External"/><Relationship Id="rId5" Type="http://schemas.openxmlformats.org/officeDocument/2006/relationships/hyperlink" Target="https://www.meteoclimatic.net/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hyperlink" Target="https://www.juntadeandalucia.es/agriculturaypesca/ifapa/riaweb/web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hyperlink" Target="https://www.meteogalicia.gal/web/hom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an.r-project.org/web/packages/sf/index.html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hyperlink" Target="https://weather.firelab.org/windninja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meteospain/index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hyperlink" Target="https://opendata.aemet.es/centrodedescargas/inicio" TargetMode="Externa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an.r-project.org/package=key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192939"/>
            <a:ext cx="2395564" cy="1295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400"/>
              </a:lnSpc>
              <a:spcBef>
                <a:spcPts val="100"/>
              </a:spcBef>
            </a:pPr>
            <a:r>
              <a:rPr lang="es-ES" sz="1250" spc="-5" dirty="0">
                <a:solidFill>
                  <a:srgbClr val="FFFFFF"/>
                </a:solidFill>
                <a:latin typeface="Xunta Sans"/>
                <a:cs typeface="Xunta Sans"/>
              </a:rPr>
              <a:t>Marta Rodríguez Barreiro</a:t>
            </a:r>
          </a:p>
          <a:p>
            <a:pPr marL="12700" marR="5080">
              <a:lnSpc>
                <a:spcPct val="128400"/>
              </a:lnSpc>
              <a:spcBef>
                <a:spcPts val="100"/>
              </a:spcBef>
            </a:pPr>
            <a:r>
              <a:rPr lang="es-ES" sz="1250" spc="-5" dirty="0">
                <a:solidFill>
                  <a:srgbClr val="FFFFFF"/>
                </a:solidFill>
                <a:latin typeface="Xunta Sans"/>
                <a:cs typeface="Xunta Sans"/>
              </a:rPr>
              <a:t>María José </a:t>
            </a:r>
            <a:r>
              <a:rPr lang="es-ES" sz="1250" spc="-5" dirty="0" err="1">
                <a:solidFill>
                  <a:srgbClr val="FFFFFF"/>
                </a:solidFill>
                <a:latin typeface="Xunta Sans"/>
                <a:cs typeface="Xunta Sans"/>
              </a:rPr>
              <a:t>Ginzo</a:t>
            </a:r>
            <a:r>
              <a:rPr lang="es-ES" sz="1250" spc="-5" dirty="0">
                <a:solidFill>
                  <a:srgbClr val="FFFFFF"/>
                </a:solidFill>
                <a:latin typeface="Xunta Sans"/>
                <a:cs typeface="Xunta Sans"/>
              </a:rPr>
              <a:t> Villamayor</a:t>
            </a:r>
          </a:p>
          <a:p>
            <a:pPr marL="12700" marR="5080">
              <a:lnSpc>
                <a:spcPct val="128400"/>
              </a:lnSpc>
              <a:spcBef>
                <a:spcPts val="100"/>
              </a:spcBef>
            </a:pPr>
            <a:endParaRPr lang="es-ES" sz="1250" spc="-5" dirty="0">
              <a:solidFill>
                <a:srgbClr val="FFFFFF"/>
              </a:solidFill>
              <a:latin typeface="Xunta Sans"/>
              <a:cs typeface="Xunta Sans"/>
            </a:endParaRPr>
          </a:p>
          <a:p>
            <a:pPr marL="12700" marR="5080">
              <a:lnSpc>
                <a:spcPct val="128400"/>
              </a:lnSpc>
              <a:spcBef>
                <a:spcPts val="100"/>
              </a:spcBef>
            </a:pPr>
            <a:r>
              <a:rPr lang="es-ES" sz="1250" spc="-5" dirty="0">
                <a:solidFill>
                  <a:srgbClr val="FFFFFF"/>
                </a:solidFill>
                <a:latin typeface="Xunta Sans"/>
                <a:cs typeface="Xunta Sans"/>
              </a:rPr>
              <a:t>marta.rodriguez.barreiro@usc.es</a:t>
            </a:r>
          </a:p>
          <a:p>
            <a:pPr marL="12700" marR="5080">
              <a:lnSpc>
                <a:spcPct val="128400"/>
              </a:lnSpc>
              <a:spcBef>
                <a:spcPts val="100"/>
              </a:spcBef>
            </a:pPr>
            <a:r>
              <a:rPr lang="es-ES" sz="1250" spc="-5" dirty="0">
                <a:solidFill>
                  <a:srgbClr val="FFFFFF"/>
                </a:solidFill>
                <a:latin typeface="Xunta Sans"/>
                <a:cs typeface="Xunta Sans"/>
              </a:rPr>
              <a:t>Mariajose.ginzo@usc.es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389" y="772598"/>
            <a:ext cx="9620020" cy="75854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6101080" marR="5080">
              <a:lnSpc>
                <a:spcPts val="2840"/>
              </a:lnSpc>
              <a:spcBef>
                <a:spcPts val="315"/>
              </a:spcBef>
            </a:pPr>
            <a:r>
              <a:rPr lang="gl-ES" spc="15" dirty="0">
                <a:latin typeface="Minion Pro"/>
                <a:cs typeface="Minion Pro"/>
              </a:rPr>
              <a:t>Unha introdución ó paquete </a:t>
            </a:r>
            <a:r>
              <a:rPr lang="gl-ES" spc="15" dirty="0" err="1">
                <a:latin typeface="Minion Pro"/>
                <a:cs typeface="Minion Pro"/>
              </a:rPr>
              <a:t>meteospain</a:t>
            </a:r>
            <a:endParaRPr lang="gl-ES" spc="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8799" y="6021943"/>
            <a:ext cx="1702803" cy="2431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7" y="5884256"/>
            <a:ext cx="798399" cy="51855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626145" y="5884250"/>
            <a:ext cx="659765" cy="529590"/>
            <a:chOff x="10626145" y="5884250"/>
            <a:chExt cx="659765" cy="529590"/>
          </a:xfrm>
        </p:grpSpPr>
        <p:sp>
          <p:nvSpPr>
            <p:cNvPr id="7" name="object 7"/>
            <p:cNvSpPr/>
            <p:nvPr/>
          </p:nvSpPr>
          <p:spPr>
            <a:xfrm>
              <a:off x="10626145" y="5884250"/>
              <a:ext cx="659765" cy="529590"/>
            </a:xfrm>
            <a:custGeom>
              <a:avLst/>
              <a:gdLst/>
              <a:ahLst/>
              <a:cxnLst/>
              <a:rect l="l" t="t" r="r" b="b"/>
              <a:pathLst>
                <a:path w="659765" h="529589">
                  <a:moveTo>
                    <a:pt x="625792" y="0"/>
                  </a:moveTo>
                  <a:lnTo>
                    <a:pt x="280670" y="0"/>
                  </a:lnTo>
                  <a:lnTo>
                    <a:pt x="276339" y="1638"/>
                  </a:lnTo>
                  <a:lnTo>
                    <a:pt x="270891" y="3213"/>
                  </a:lnTo>
                  <a:lnTo>
                    <a:pt x="244372" y="11673"/>
                  </a:lnTo>
                  <a:lnTo>
                    <a:pt x="29959" y="77965"/>
                  </a:lnTo>
                  <a:lnTo>
                    <a:pt x="16994" y="83090"/>
                  </a:lnTo>
                  <a:lnTo>
                    <a:pt x="7616" y="90266"/>
                  </a:lnTo>
                  <a:lnTo>
                    <a:pt x="1920" y="99655"/>
                  </a:lnTo>
                  <a:lnTo>
                    <a:pt x="0" y="111417"/>
                  </a:lnTo>
                  <a:lnTo>
                    <a:pt x="0" y="495579"/>
                  </a:lnTo>
                  <a:lnTo>
                    <a:pt x="2645" y="508678"/>
                  </a:lnTo>
                  <a:lnTo>
                    <a:pt x="9861" y="519380"/>
                  </a:lnTo>
                  <a:lnTo>
                    <a:pt x="20563" y="526599"/>
                  </a:lnTo>
                  <a:lnTo>
                    <a:pt x="33667" y="529247"/>
                  </a:lnTo>
                  <a:lnTo>
                    <a:pt x="378815" y="529247"/>
                  </a:lnTo>
                  <a:lnTo>
                    <a:pt x="383133" y="527608"/>
                  </a:lnTo>
                  <a:lnTo>
                    <a:pt x="388581" y="526034"/>
                  </a:lnTo>
                  <a:lnTo>
                    <a:pt x="415100" y="517573"/>
                  </a:lnTo>
                  <a:lnTo>
                    <a:pt x="629513" y="451281"/>
                  </a:lnTo>
                  <a:lnTo>
                    <a:pt x="642477" y="446162"/>
                  </a:lnTo>
                  <a:lnTo>
                    <a:pt x="651856" y="438986"/>
                  </a:lnTo>
                  <a:lnTo>
                    <a:pt x="657552" y="429598"/>
                  </a:lnTo>
                  <a:lnTo>
                    <a:pt x="659472" y="417842"/>
                  </a:lnTo>
                  <a:lnTo>
                    <a:pt x="659472" y="33680"/>
                  </a:lnTo>
                  <a:lnTo>
                    <a:pt x="656828" y="20574"/>
                  </a:lnTo>
                  <a:lnTo>
                    <a:pt x="649614" y="9867"/>
                  </a:lnTo>
                  <a:lnTo>
                    <a:pt x="638909" y="2647"/>
                  </a:lnTo>
                  <a:lnTo>
                    <a:pt x="625792" y="0"/>
                  </a:lnTo>
                  <a:close/>
                </a:path>
              </a:pathLst>
            </a:custGeom>
            <a:solidFill>
              <a:srgbClr val="791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37907" y="6084344"/>
              <a:ext cx="435968" cy="12907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308152" y="6091553"/>
            <a:ext cx="831850" cy="104139"/>
            <a:chOff x="2308152" y="6091553"/>
            <a:chExt cx="831850" cy="104139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8152" y="6092588"/>
              <a:ext cx="64007" cy="1029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4635" y="6092584"/>
              <a:ext cx="66929" cy="101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4056" y="6091553"/>
              <a:ext cx="334962" cy="104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0064" y="6092583"/>
              <a:ext cx="299708" cy="10196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191703" y="6068619"/>
            <a:ext cx="692785" cy="127000"/>
            <a:chOff x="3191703" y="6068619"/>
            <a:chExt cx="692785" cy="12700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1703" y="6092583"/>
              <a:ext cx="154155" cy="1019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9047" y="6091562"/>
              <a:ext cx="311882" cy="1040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23402" y="6068619"/>
              <a:ext cx="160859" cy="125933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1689316" y="6007696"/>
            <a:ext cx="556260" cy="271780"/>
          </a:xfrm>
          <a:custGeom>
            <a:avLst/>
            <a:gdLst/>
            <a:ahLst/>
            <a:cxnLst/>
            <a:rect l="l" t="t" r="r" b="b"/>
            <a:pathLst>
              <a:path w="556260" h="271779">
                <a:moveTo>
                  <a:pt x="262280" y="132918"/>
                </a:moveTo>
                <a:lnTo>
                  <a:pt x="34709" y="67652"/>
                </a:lnTo>
                <a:lnTo>
                  <a:pt x="23139" y="78333"/>
                </a:lnTo>
                <a:lnTo>
                  <a:pt x="13525" y="89522"/>
                </a:lnTo>
                <a:lnTo>
                  <a:pt x="5981" y="101206"/>
                </a:lnTo>
                <a:lnTo>
                  <a:pt x="596" y="113296"/>
                </a:lnTo>
                <a:lnTo>
                  <a:pt x="262280" y="132918"/>
                </a:lnTo>
                <a:close/>
              </a:path>
              <a:path w="556260" h="271779">
                <a:moveTo>
                  <a:pt x="262547" y="138430"/>
                </a:moveTo>
                <a:lnTo>
                  <a:pt x="0" y="156756"/>
                </a:lnTo>
                <a:lnTo>
                  <a:pt x="5130" y="168986"/>
                </a:lnTo>
                <a:lnTo>
                  <a:pt x="12484" y="180784"/>
                </a:lnTo>
                <a:lnTo>
                  <a:pt x="21932" y="192100"/>
                </a:lnTo>
                <a:lnTo>
                  <a:pt x="33375" y="202895"/>
                </a:lnTo>
                <a:lnTo>
                  <a:pt x="262547" y="138430"/>
                </a:lnTo>
                <a:close/>
              </a:path>
              <a:path w="556260" h="271779">
                <a:moveTo>
                  <a:pt x="481584" y="42151"/>
                </a:moveTo>
                <a:lnTo>
                  <a:pt x="439420" y="24625"/>
                </a:lnTo>
                <a:lnTo>
                  <a:pt x="390613" y="11353"/>
                </a:lnTo>
                <a:lnTo>
                  <a:pt x="336397" y="2946"/>
                </a:lnTo>
                <a:lnTo>
                  <a:pt x="277990" y="0"/>
                </a:lnTo>
                <a:lnTo>
                  <a:pt x="219583" y="2946"/>
                </a:lnTo>
                <a:lnTo>
                  <a:pt x="165366" y="11353"/>
                </a:lnTo>
                <a:lnTo>
                  <a:pt x="116560" y="24625"/>
                </a:lnTo>
                <a:lnTo>
                  <a:pt x="74396" y="42151"/>
                </a:lnTo>
                <a:lnTo>
                  <a:pt x="277990" y="134023"/>
                </a:lnTo>
                <a:lnTo>
                  <a:pt x="481584" y="42151"/>
                </a:lnTo>
                <a:close/>
              </a:path>
              <a:path w="556260" h="271779">
                <a:moveTo>
                  <a:pt x="482993" y="228815"/>
                </a:moveTo>
                <a:lnTo>
                  <a:pt x="278015" y="137566"/>
                </a:lnTo>
                <a:lnTo>
                  <a:pt x="72999" y="228815"/>
                </a:lnTo>
                <a:lnTo>
                  <a:pt x="115303" y="246646"/>
                </a:lnTo>
                <a:lnTo>
                  <a:pt x="164414" y="260134"/>
                </a:lnTo>
                <a:lnTo>
                  <a:pt x="219075" y="268693"/>
                </a:lnTo>
                <a:lnTo>
                  <a:pt x="278003" y="271678"/>
                </a:lnTo>
                <a:lnTo>
                  <a:pt x="336918" y="268693"/>
                </a:lnTo>
                <a:lnTo>
                  <a:pt x="391566" y="260134"/>
                </a:lnTo>
                <a:lnTo>
                  <a:pt x="440677" y="246646"/>
                </a:lnTo>
                <a:lnTo>
                  <a:pt x="482993" y="228815"/>
                </a:lnTo>
                <a:close/>
              </a:path>
              <a:path w="556260" h="271779">
                <a:moveTo>
                  <a:pt x="555396" y="113309"/>
                </a:moveTo>
                <a:lnTo>
                  <a:pt x="550024" y="101206"/>
                </a:lnTo>
                <a:lnTo>
                  <a:pt x="542467" y="89535"/>
                </a:lnTo>
                <a:lnTo>
                  <a:pt x="532853" y="78333"/>
                </a:lnTo>
                <a:lnTo>
                  <a:pt x="521284" y="67665"/>
                </a:lnTo>
                <a:lnTo>
                  <a:pt x="293712" y="132930"/>
                </a:lnTo>
                <a:lnTo>
                  <a:pt x="555396" y="113309"/>
                </a:lnTo>
                <a:close/>
              </a:path>
              <a:path w="556260" h="271779">
                <a:moveTo>
                  <a:pt x="555993" y="156756"/>
                </a:moveTo>
                <a:lnTo>
                  <a:pt x="293433" y="138417"/>
                </a:lnTo>
                <a:lnTo>
                  <a:pt x="522605" y="202895"/>
                </a:lnTo>
                <a:lnTo>
                  <a:pt x="534047" y="192100"/>
                </a:lnTo>
                <a:lnTo>
                  <a:pt x="543509" y="180784"/>
                </a:lnTo>
                <a:lnTo>
                  <a:pt x="550862" y="168986"/>
                </a:lnTo>
                <a:lnTo>
                  <a:pt x="555993" y="156756"/>
                </a:lnTo>
                <a:close/>
              </a:path>
            </a:pathLst>
          </a:custGeom>
          <a:solidFill>
            <a:srgbClr val="D60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67509" y="5911875"/>
            <a:ext cx="2078481" cy="49262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638" y="3722370"/>
            <a:ext cx="3620112" cy="951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311150"/>
            <a:ext cx="1302962" cy="762000"/>
          </a:xfrm>
          <a:prstGeom prst="rect">
            <a:avLst/>
          </a:prstGeom>
        </p:spPr>
      </p:pic>
      <p:sp>
        <p:nvSpPr>
          <p:cNvPr id="12" name="object 2"/>
          <p:cNvSpPr txBox="1"/>
          <p:nvPr/>
        </p:nvSpPr>
        <p:spPr>
          <a:xfrm>
            <a:off x="456030" y="1377950"/>
            <a:ext cx="10147300" cy="23642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>
                <a:latin typeface="PT Sans"/>
                <a:cs typeface="PT Sans"/>
              </a:rPr>
              <a:t>A función </a:t>
            </a: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get_stations_info_from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 </a:t>
            </a:r>
            <a:r>
              <a:rPr lang="gl-ES" sz="1450" spc="15" dirty="0" smtClean="0">
                <a:latin typeface="PT Sans"/>
                <a:cs typeface="PT Sans"/>
              </a:rPr>
              <a:t>proporciona información das estacións. Como nos casos anteriores, primeiro hai que configurar as opcións, e logo chamar á función coas opcións correspondentes:</a:t>
            </a:r>
            <a:endParaRPr lang="en-US" altLang="en-US" sz="1400" dirty="0" smtClean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en-US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err="1" smtClean="0">
                <a:solidFill>
                  <a:srgbClr val="333333"/>
                </a:solidFill>
                <a:latin typeface="Consolas" panose="020B0609020204030204" pitchFamily="49" charset="0"/>
              </a:rPr>
              <a:t>api_options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7020"/>
                </a:solidFill>
                <a:latin typeface="Consolas" panose="020B0609020204030204" pitchFamily="49" charset="0"/>
              </a:rPr>
              <a:t>&lt;-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aemet_options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resolution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current_day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dirty="0" err="1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aemet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stations 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&lt;- </a:t>
            </a:r>
            <a:r>
              <a:rPr 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get_stations_info_from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 err="1" smtClean="0">
                <a:solidFill>
                  <a:srgbClr val="4070A0"/>
                </a:solidFill>
                <a:latin typeface="Consolas" panose="020B0609020204030204" pitchFamily="49" charset="0"/>
              </a:rPr>
              <a:t>aemet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</a:t>
            </a:r>
            <a:r>
              <a:rPr 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options = </a:t>
            </a:r>
            <a:r>
              <a:rPr 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api_options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  <a:endParaRPr lang="gl-E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es-ES" sz="1450" dirty="0" smtClean="0">
              <a:latin typeface="PT Sans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es-ES" sz="1450" dirty="0">
              <a:latin typeface="PT Sans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es-ES" sz="1450" dirty="0" smtClean="0">
              <a:latin typeface="PT Sans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dirty="0" smtClean="0">
                <a:latin typeface="PT Sans"/>
                <a:cs typeface="PT Sans"/>
              </a:rPr>
              <a:t>Devolve un obxecto espacial coa información correspondente ás estacións que proporcionan datos no servicio especificado.</a:t>
            </a:r>
            <a:endParaRPr lang="gl-ES" sz="1450" dirty="0">
              <a:latin typeface="PT Sans"/>
              <a:cs typeface="PT San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05" y="4046987"/>
            <a:ext cx="8773749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sp>
        <p:nvSpPr>
          <p:cNvPr id="21" name="object 2"/>
          <p:cNvSpPr txBox="1"/>
          <p:nvPr/>
        </p:nvSpPr>
        <p:spPr>
          <a:xfrm>
            <a:off x="609600" y="1225550"/>
            <a:ext cx="10147300" cy="2659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O servizo meteorolóxico catalán tamén ofrece un servizo de datos abertos para o que tamén é necesario o uso dunha API </a:t>
            </a:r>
            <a:r>
              <a:rPr lang="gl-ES" sz="1450" spc="15" dirty="0" err="1" smtClean="0">
                <a:latin typeface="PT Sans"/>
                <a:cs typeface="PT Sans"/>
              </a:rPr>
              <a:t>Key</a:t>
            </a:r>
            <a:r>
              <a:rPr lang="gl-ES" sz="1450" spc="15" dirty="0" smtClean="0">
                <a:latin typeface="PT Sans"/>
                <a:cs typeface="PT Sans"/>
              </a:rPr>
              <a:t>.</a:t>
            </a:r>
            <a:endParaRPr sz="1450" dirty="0">
              <a:latin typeface="PT Sans"/>
              <a:cs typeface="PT San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2" y="319502"/>
            <a:ext cx="1150135" cy="762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6439DF6-E007-EB0F-1C5A-DC002B06ABD3}"/>
              </a:ext>
            </a:extLst>
          </p:cNvPr>
          <p:cNvSpPr txBox="1"/>
          <p:nvPr/>
        </p:nvSpPr>
        <p:spPr>
          <a:xfrm>
            <a:off x="1377950" y="175895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https://www.meteo.cat/wpweb/serveis/cataleg-de-serveis/serveis-oberts/dades-obertes</a:t>
            </a:r>
            <a:r>
              <a:rPr lang="es-ES" dirty="0" smtClean="0">
                <a:hlinkClick r:id="rId5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object 2"/>
          <p:cNvSpPr txBox="1"/>
          <p:nvPr/>
        </p:nvSpPr>
        <p:spPr>
          <a:xfrm>
            <a:off x="1377950" y="2520950"/>
            <a:ext cx="4876800" cy="2403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Algúns datos proporcionados por </a:t>
            </a:r>
            <a:r>
              <a:rPr lang="gl-ES" sz="1450" spc="15" dirty="0" err="1" smtClean="0">
                <a:latin typeface="PT Sans"/>
                <a:cs typeface="PT Sans"/>
              </a:rPr>
              <a:t>Meteocat</a:t>
            </a:r>
            <a:r>
              <a:rPr lang="gl-ES" sz="1450" spc="15" dirty="0" smtClean="0">
                <a:latin typeface="PT Sans"/>
                <a:cs typeface="PT Sans"/>
              </a:rPr>
              <a:t>: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Precipitación.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Humidade relativa.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Velocidade e dirección do vento.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Temperatura.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Presión atmosférica.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…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PT Sans"/>
              <a:cs typeface="PT Sans"/>
            </a:endParaRP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sz="1450" dirty="0">
              <a:latin typeface="PT Sans"/>
              <a:cs typeface="PT San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44117" y="5006887"/>
            <a:ext cx="1043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analisi.transparenciacatalunya.cat/Medi-Ambient/Metadades-variables-meteorol-giques/4fb2-n3yi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8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2" y="319502"/>
            <a:ext cx="1150135" cy="762000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>
          <a:xfrm>
            <a:off x="609600" y="1225550"/>
            <a:ext cx="10147300" cy="5556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As resolucións temporais ás que se poden acceder son: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instant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últimas 4 horas seleccionadas.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meteocat_options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instant'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u="sng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 smtClean="0">
                <a:solidFill>
                  <a:srgbClr val="4070A0"/>
                </a:solidFill>
                <a:latin typeface="Consolas" panose="020B0609020204030204" pitchFamily="49" charset="0"/>
              </a:rPr>
              <a:t>meteocat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  <a:endParaRPr lang="en-US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hourly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medidas cada 30, 60 ou máis minutos para as estacións seleccionadas.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meteocat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hourly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dirty="0" err="1">
                <a:solidFill>
                  <a:srgbClr val="7D9029"/>
                </a:solidFill>
                <a:latin typeface="Consolas" panose="020B0609020204030204" pitchFamily="49" charset="0"/>
              </a:rPr>
              <a:t>start_date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'2023-10-17'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  <a:endParaRPr lang="en-US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    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meteocat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  <a:endParaRPr lang="gl-ES" sz="1400" spc="15" dirty="0">
              <a:latin typeface="PT Sans" panose="020B0503020203020204" pitchFamily="34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daily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medidas diarias agregadas para o mes indicado.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meteocat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daily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start_date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'2023-10-13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         </a:t>
            </a:r>
            <a:r>
              <a:rPr lang="en-US" altLang="en-US" sz="1400" u="sng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meteocat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en-US" sz="1600" spc="15" dirty="0">
              <a:solidFill>
                <a:srgbClr val="333333"/>
              </a:solidFill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00" spc="15" dirty="0" err="1" smtClean="0">
                <a:latin typeface="Consolas" panose="020B0609020204030204" pitchFamily="49" charset="0"/>
                <a:cs typeface="PT Sans"/>
              </a:rPr>
              <a:t>monthly</a:t>
            </a:r>
            <a:r>
              <a:rPr lang="gl-ES" sz="1400" spc="15" dirty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>
                <a:latin typeface="PT Sans" panose="020B0503020203020204" pitchFamily="34" charset="0"/>
                <a:cs typeface="PT Sans"/>
              </a:rPr>
              <a:t>valores </a:t>
            </a:r>
            <a:r>
              <a:rPr lang="gl-ES" sz="1450" spc="15" dirty="0">
                <a:latin typeface="PT Sans" panose="020B0503020203020204" pitchFamily="34" charset="0"/>
                <a:cs typeface="PT Sans"/>
              </a:rPr>
              <a:t>mensuais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agregados para o ano indicado.</a:t>
            </a:r>
            <a:endParaRPr lang="gl-ES" sz="1450" spc="15" dirty="0">
              <a:latin typeface="PT Sans" panose="020B0503020203020204" pitchFamily="34" charset="0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meteocat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monthly'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start_date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'2023-09-17'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  <a:endParaRPr lang="en-US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            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meteocat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  <a:endParaRPr lang="gl-ES" sz="1400" spc="15" dirty="0">
              <a:latin typeface="PT Sans" panose="020B0503020203020204" pitchFamily="34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yearly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valores anuais agregados para todos os anos dispoñibles,  a data é ignorada.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meteocat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yearly'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u="sng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 smtClean="0">
                <a:solidFill>
                  <a:srgbClr val="4070A0"/>
                </a:solidFill>
                <a:latin typeface="Consolas" panose="020B0609020204030204" pitchFamily="49" charset="0"/>
              </a:rPr>
              <a:t>meteocat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  <a:endParaRPr lang="gl-ES" sz="1400" spc="15" dirty="0">
              <a:latin typeface="PT Sans" panose="020B0503020203020204" pitchFamily="34" charset="0"/>
              <a:cs typeface="PT Sans"/>
            </a:endParaRP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>
              <a:latin typeface="PT Sans" panose="020B0503020203020204" pitchFamily="34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sz="1450" dirty="0"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7402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8" y="276246"/>
            <a:ext cx="1212562" cy="8575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sp>
        <p:nvSpPr>
          <p:cNvPr id="21" name="object 2"/>
          <p:cNvSpPr txBox="1"/>
          <p:nvPr/>
        </p:nvSpPr>
        <p:spPr>
          <a:xfrm>
            <a:off x="609600" y="1225550"/>
            <a:ext cx="10147300" cy="2498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dirty="0" err="1" smtClean="0">
                <a:latin typeface="PT Sans"/>
                <a:cs typeface="PT Sans"/>
              </a:rPr>
              <a:t>Meteoclimatic</a:t>
            </a:r>
            <a:r>
              <a:rPr lang="gl-ES" sz="1450" dirty="0" smtClean="0">
                <a:latin typeface="PT Sans"/>
                <a:cs typeface="PT Sans"/>
              </a:rPr>
              <a:t> é unha rede non profesional de estacións automáticas repartidas por todo o territorio español.</a:t>
            </a:r>
            <a:endParaRPr lang="gl-ES" sz="1450" dirty="0">
              <a:latin typeface="PT Sans"/>
              <a:cs typeface="PT San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439DF6-E007-EB0F-1C5A-DC002B06ABD3}"/>
              </a:ext>
            </a:extLst>
          </p:cNvPr>
          <p:cNvSpPr txBox="1"/>
          <p:nvPr/>
        </p:nvSpPr>
        <p:spPr>
          <a:xfrm>
            <a:off x="4048125" y="1813522"/>
            <a:ext cx="3270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https://www.meteoclimatic.net</a:t>
            </a:r>
            <a:r>
              <a:rPr lang="es-ES" dirty="0" smtClean="0">
                <a:hlinkClick r:id="rId5"/>
              </a:rPr>
              <a:t>/</a:t>
            </a: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12" name="object 2"/>
          <p:cNvSpPr txBox="1"/>
          <p:nvPr/>
        </p:nvSpPr>
        <p:spPr>
          <a:xfrm>
            <a:off x="609600" y="2378949"/>
            <a:ext cx="8528050" cy="2403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err="1" smtClean="0">
                <a:latin typeface="PT Sans"/>
                <a:cs typeface="PT Sans"/>
              </a:rPr>
              <a:t>Meteoclimatic</a:t>
            </a:r>
            <a:r>
              <a:rPr lang="gl-ES" sz="1450" spc="15" dirty="0" smtClean="0">
                <a:latin typeface="PT Sans"/>
                <a:cs typeface="PT Sans"/>
              </a:rPr>
              <a:t> só proporciona datos agregados do día actual. Algúns dos datos que proporcionan son: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Temperatura.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Humidade relativa.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Precipitación.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Refachos de vento.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Radiación.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…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PT Sans"/>
              <a:cs typeface="PT Sans"/>
            </a:endParaRP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sz="1450" dirty="0">
              <a:latin typeface="PT Sans"/>
              <a:cs typeface="PT Sans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04421" y="4349750"/>
            <a:ext cx="9525000" cy="18521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dirty="0" smtClean="0">
                <a:latin typeface="PT Sans"/>
                <a:cs typeface="PT Sans"/>
              </a:rPr>
              <a:t>A única resolución temporal admitida é </a:t>
            </a:r>
            <a:r>
              <a:rPr lang="gl-ES" sz="1450" dirty="0" err="1" smtClean="0">
                <a:latin typeface="Consolas" panose="020B0609020204030204" pitchFamily="49" charset="0"/>
                <a:cs typeface="PT Sans"/>
              </a:rPr>
              <a:t>current_day</a:t>
            </a:r>
            <a:r>
              <a:rPr lang="gl-ES" sz="1450" dirty="0" smtClean="0">
                <a:latin typeface="PT Sans"/>
                <a:cs typeface="PT Sans"/>
              </a:rPr>
              <a:t>: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meteoclimatic_options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stations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ESCAT08'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en-US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altLang="en-US" sz="1450" dirty="0">
                <a:latin typeface="PT Sans"/>
                <a:cs typeface="PT Sans"/>
              </a:rPr>
              <a:t>Só </a:t>
            </a:r>
            <a:r>
              <a:rPr lang="gl-ES" altLang="en-US" sz="1450" dirty="0" smtClean="0">
                <a:latin typeface="PT Sans"/>
                <a:cs typeface="PT Sans"/>
              </a:rPr>
              <a:t>se admite a consulta a unha estación de cada vez, pero hai algúns códigos de estación que teñen datas de todas as estacións nunha mesma área, por exemplo 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'ES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PT Sans" panose="020B0503020203020204" pitchFamily="34" charset="0"/>
              </a:rPr>
              <a:t> </a:t>
            </a:r>
            <a:r>
              <a:rPr lang="en-US" altLang="en-US" sz="1450" dirty="0">
                <a:latin typeface="PT Sans"/>
                <a:cs typeface="PT Sans"/>
              </a:rPr>
              <a:t>son </a:t>
            </a:r>
            <a:r>
              <a:rPr lang="en-US" altLang="en-US" sz="1450" dirty="0" err="1">
                <a:latin typeface="PT Sans"/>
                <a:cs typeface="PT Sans"/>
              </a:rPr>
              <a:t>todas</a:t>
            </a:r>
            <a:r>
              <a:rPr lang="en-US" altLang="en-US" sz="1450" dirty="0">
                <a:latin typeface="PT Sans"/>
                <a:cs typeface="PT Sans"/>
              </a:rPr>
              <a:t> as </a:t>
            </a:r>
            <a:r>
              <a:rPr lang="en-US" altLang="en-US" sz="1450" dirty="0" err="1" smtClean="0">
                <a:latin typeface="PT Sans"/>
                <a:cs typeface="PT Sans"/>
              </a:rPr>
              <a:t>estacións</a:t>
            </a:r>
            <a:r>
              <a:rPr lang="en-US" altLang="en-US" sz="1450" dirty="0" smtClean="0">
                <a:latin typeface="PT Sans"/>
                <a:cs typeface="PT Sans"/>
              </a:rPr>
              <a:t> </a:t>
            </a:r>
            <a:r>
              <a:rPr lang="en-US" altLang="en-US" sz="1450" dirty="0" err="1" smtClean="0">
                <a:latin typeface="PT Sans"/>
                <a:cs typeface="PT Sans"/>
              </a:rPr>
              <a:t>españolas</a:t>
            </a:r>
            <a:r>
              <a:rPr lang="en-US" altLang="en-US" sz="1450" dirty="0" smtClean="0">
                <a:latin typeface="PT Sans"/>
                <a:cs typeface="PT Sans"/>
              </a:rPr>
              <a:t>, 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'ESCAT</a:t>
            </a:r>
            <a:r>
              <a:rPr lang="en-US" altLang="en-US" sz="16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50" dirty="0" smtClean="0">
                <a:latin typeface="PT Sans"/>
                <a:cs typeface="PT Sans"/>
              </a:rPr>
              <a:t> </a:t>
            </a:r>
            <a:r>
              <a:rPr lang="en-US" altLang="en-US" sz="1450" dirty="0" err="1">
                <a:latin typeface="PT Sans"/>
                <a:cs typeface="PT Sans"/>
              </a:rPr>
              <a:t>todas</a:t>
            </a:r>
            <a:r>
              <a:rPr lang="en-US" altLang="en-US" sz="1450" dirty="0">
                <a:latin typeface="PT Sans"/>
                <a:cs typeface="PT Sans"/>
              </a:rPr>
              <a:t> as de Cataluña e 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'ESCAT08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50" dirty="0" err="1">
                <a:latin typeface="PT Sans"/>
                <a:cs typeface="PT Sans"/>
              </a:rPr>
              <a:t>todas</a:t>
            </a:r>
            <a:r>
              <a:rPr lang="en-US" altLang="en-US" sz="1450" dirty="0">
                <a:latin typeface="PT Sans"/>
                <a:cs typeface="PT Sans"/>
              </a:rPr>
              <a:t> as da </a:t>
            </a:r>
            <a:r>
              <a:rPr lang="en-US" altLang="en-US" sz="1450" dirty="0" err="1">
                <a:latin typeface="PT Sans"/>
                <a:cs typeface="PT Sans"/>
              </a:rPr>
              <a:t>provincia</a:t>
            </a:r>
            <a:r>
              <a:rPr lang="en-US" altLang="en-US" sz="1450" dirty="0">
                <a:latin typeface="PT Sans"/>
                <a:cs typeface="PT Sans"/>
              </a:rPr>
              <a:t> de Barcelona.</a:t>
            </a:r>
            <a:endParaRPr lang="en-US" altLang="en-US" sz="1450" dirty="0">
              <a:latin typeface="PT Sans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gl-ES" sz="1450" dirty="0">
              <a:latin typeface="PT Sans"/>
              <a:cs typeface="PT San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439DF6-E007-EB0F-1C5A-DC002B06ABD3}"/>
              </a:ext>
            </a:extLst>
          </p:cNvPr>
          <p:cNvSpPr txBox="1"/>
          <p:nvPr/>
        </p:nvSpPr>
        <p:spPr>
          <a:xfrm>
            <a:off x="1981200" y="6147499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</a:t>
            </a:r>
            <a:r>
              <a:rPr lang="es-ES" dirty="0" smtClean="0">
                <a:hlinkClick r:id="rId6"/>
              </a:rPr>
              <a:t>cran.r-project.org/web/packages/meteospain/vignettes/meteoclimatic.html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2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sp>
        <p:nvSpPr>
          <p:cNvPr id="21" name="object 2"/>
          <p:cNvSpPr txBox="1"/>
          <p:nvPr/>
        </p:nvSpPr>
        <p:spPr>
          <a:xfrm>
            <a:off x="609600" y="1225550"/>
            <a:ext cx="10147300" cy="5202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dirty="0" smtClean="0">
                <a:latin typeface="PT Sans"/>
                <a:cs typeface="PT Sans"/>
              </a:rPr>
              <a:t>A Rede de Información </a:t>
            </a:r>
            <a:r>
              <a:rPr lang="gl-ES" sz="1450" dirty="0" err="1" smtClean="0">
                <a:latin typeface="PT Sans"/>
                <a:cs typeface="PT Sans"/>
              </a:rPr>
              <a:t>Agroclimática</a:t>
            </a:r>
            <a:r>
              <a:rPr lang="gl-ES" sz="1450" dirty="0" smtClean="0">
                <a:latin typeface="PT Sans"/>
                <a:cs typeface="PT Sans"/>
              </a:rPr>
              <a:t> de Andalucía ofrece información de todas as estacións meteorolóxicas automáticas andaluzas.</a:t>
            </a:r>
            <a:endParaRPr lang="gl-ES" sz="1450" dirty="0">
              <a:latin typeface="PT Sans"/>
              <a:cs typeface="PT San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439DF6-E007-EB0F-1C5A-DC002B06ABD3}"/>
              </a:ext>
            </a:extLst>
          </p:cNvPr>
          <p:cNvSpPr txBox="1"/>
          <p:nvPr/>
        </p:nvSpPr>
        <p:spPr>
          <a:xfrm>
            <a:off x="2182812" y="2106953"/>
            <a:ext cx="7000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https://www.juntadeandalucia.es/agriculturaypesca/ifapa/riaweb/web</a:t>
            </a:r>
            <a:r>
              <a:rPr lang="es-ES" dirty="0" smtClean="0">
                <a:hlinkClick r:id="rId4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object 2"/>
          <p:cNvSpPr txBox="1"/>
          <p:nvPr/>
        </p:nvSpPr>
        <p:spPr>
          <a:xfrm>
            <a:off x="609600" y="3206750"/>
            <a:ext cx="8528050" cy="2403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Proporciona información das principais variables meteorolóxicas: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Temperatura.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Humidade relativa.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Velocidade e dirección do vento.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Precipitación.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Radiación.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…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PT Sans"/>
              <a:cs typeface="PT Sans"/>
            </a:endParaRP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sz="1450" dirty="0">
              <a:latin typeface="PT Sans"/>
              <a:cs typeface="PT San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0" y="270655"/>
            <a:ext cx="1832189" cy="7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0" y="270655"/>
            <a:ext cx="1832189" cy="717875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>
          <a:xfrm>
            <a:off x="533400" y="1149350"/>
            <a:ext cx="10147300" cy="29377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As resolucións temporais ás que se poden acceder son:</a:t>
            </a: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daily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medidas agregadas diarias.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6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ria_options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'daily'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stations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6287E"/>
                </a:solidFill>
                <a:latin typeface="Consolas" panose="020B0609020204030204" pitchFamily="49" charset="0"/>
              </a:rPr>
              <a:t>c('14-2', '4-2</a:t>
            </a:r>
            <a:r>
              <a:rPr lang="en-US" altLang="en-U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'))</a:t>
            </a:r>
            <a:endParaRPr lang="gl-ES" sz="1400" spc="15" dirty="0">
              <a:latin typeface="PT Sans" panose="020B0503020203020204" pitchFamily="34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monthly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medidas mensuais agregadas.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ria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monthly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dirty="0" err="1">
                <a:solidFill>
                  <a:srgbClr val="7D9029"/>
                </a:solidFill>
                <a:latin typeface="Consolas" panose="020B0609020204030204" pitchFamily="49" charset="0"/>
              </a:rPr>
              <a:t>start_date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'2023-08-01'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  <a:endParaRPr lang="en-US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    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400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end_date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'2023-10-01'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  <a:r>
              <a:rPr lang="en-US" altLang="en-US" sz="1400" u="sng" dirty="0">
                <a:solidFill>
                  <a:srgbClr val="7D9029"/>
                </a:solidFill>
                <a:latin typeface="Consolas" panose="020B0609020204030204" pitchFamily="49" charset="0"/>
              </a:rPr>
              <a:t>stations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6287E"/>
                </a:solidFill>
                <a:latin typeface="Consolas" panose="020B0609020204030204" pitchFamily="49" charset="0"/>
              </a:rPr>
              <a:t>c('14-2', '4-2'))</a:t>
            </a:r>
            <a:endParaRPr lang="en-US" altLang="en-US" sz="1400" dirty="0" smtClean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</a:t>
            </a: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>
              <a:latin typeface="PT Sans" panose="020B0503020203020204" pitchFamily="34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sz="1450" dirty="0">
              <a:latin typeface="PT Sans"/>
              <a:cs typeface="PT San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" y="3166409"/>
            <a:ext cx="11731101" cy="282932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858000" y="1627540"/>
            <a:ext cx="533400" cy="35356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7391400" y="1073150"/>
            <a:ext cx="685800" cy="55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2"/>
          <p:cNvSpPr txBox="1"/>
          <p:nvPr/>
        </p:nvSpPr>
        <p:spPr>
          <a:xfrm>
            <a:off x="6884633" y="459645"/>
            <a:ext cx="4088167" cy="533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err="1">
                <a:latin typeface="PT Sans"/>
                <a:cs typeface="PT Sans"/>
              </a:rPr>
              <a:t>i</a:t>
            </a:r>
            <a:r>
              <a:rPr lang="gl-ES" sz="1450" spc="15" dirty="0" err="1" smtClean="0">
                <a:latin typeface="PT Sans"/>
                <a:cs typeface="PT Sans"/>
              </a:rPr>
              <a:t>dentificador_provincia</a:t>
            </a:r>
            <a:r>
              <a:rPr lang="gl-ES" sz="1450" spc="15" dirty="0" smtClean="0">
                <a:latin typeface="PT Sans"/>
                <a:cs typeface="PT Sans"/>
              </a:rPr>
              <a:t> + </a:t>
            </a:r>
            <a:r>
              <a:rPr lang="gl-ES" sz="1450" spc="15" dirty="0" err="1" smtClean="0">
                <a:latin typeface="PT Sans"/>
                <a:cs typeface="PT Sans"/>
              </a:rPr>
              <a:t>identificador_estación</a:t>
            </a: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s-E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get_station_info_from</a:t>
            </a:r>
            <a:r>
              <a:rPr lang="es-E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s-E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ria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s-E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, </a:t>
            </a:r>
            <a:r>
              <a:rPr lang="es-E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ria_options</a:t>
            </a:r>
            <a:r>
              <a:rPr lang="es-ES" sz="1400" dirty="0">
                <a:solidFill>
                  <a:srgbClr val="06287E"/>
                </a:solidFill>
                <a:latin typeface="Consolas" panose="020B0609020204030204" pitchFamily="49" charset="0"/>
              </a:rPr>
              <a:t>)</a:t>
            </a:r>
            <a:endParaRPr sz="1400" dirty="0">
              <a:solidFill>
                <a:srgbClr val="06287E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sp>
        <p:nvSpPr>
          <p:cNvPr id="21" name="object 2"/>
          <p:cNvSpPr txBox="1"/>
          <p:nvPr/>
        </p:nvSpPr>
        <p:spPr>
          <a:xfrm>
            <a:off x="609600" y="1225550"/>
            <a:ext cx="10147300" cy="2498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dirty="0" smtClean="0">
                <a:latin typeface="PT Sans"/>
                <a:cs typeface="PT Sans"/>
              </a:rPr>
              <a:t>Meteogalicia ofrece data da rede de estacións automáticas de Galicia. </a:t>
            </a:r>
            <a:endParaRPr lang="gl-ES" sz="1450" dirty="0">
              <a:latin typeface="PT Sans"/>
              <a:cs typeface="PT San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439DF6-E007-EB0F-1C5A-DC002B06ABD3}"/>
              </a:ext>
            </a:extLst>
          </p:cNvPr>
          <p:cNvSpPr txBox="1"/>
          <p:nvPr/>
        </p:nvSpPr>
        <p:spPr>
          <a:xfrm>
            <a:off x="3200400" y="1639495"/>
            <a:ext cx="4065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www.meteogalicia.gal/web/home</a:t>
            </a: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12" name="object 2"/>
          <p:cNvSpPr txBox="1"/>
          <p:nvPr/>
        </p:nvSpPr>
        <p:spPr>
          <a:xfrm>
            <a:off x="685800" y="2537415"/>
            <a:ext cx="8528050" cy="26706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Algúns dos datos que proporciona son: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Temperatura (do solo, de orballo,  media a 0.1m, media a 1.5m …).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Humidade relativa.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Precipitación (chuvia, </a:t>
            </a:r>
            <a:r>
              <a:rPr lang="gl-ES" sz="1450" spc="15" dirty="0" err="1" smtClean="0">
                <a:latin typeface="PT Sans"/>
                <a:cs typeface="PT Sans"/>
              </a:rPr>
              <a:t>evapotranspiración</a:t>
            </a:r>
            <a:r>
              <a:rPr lang="gl-ES" sz="1450" spc="15" dirty="0" smtClean="0">
                <a:latin typeface="PT Sans"/>
                <a:cs typeface="PT Sans"/>
              </a:rPr>
              <a:t> de referencia, balance hídrico ...)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Vento (velocidade e dirección do vento, velocidade e dirección do refacho ...)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Radiación solar.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Presión.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…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PT Sans"/>
              <a:cs typeface="PT Sans"/>
            </a:endParaRP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sz="1450" dirty="0">
              <a:latin typeface="PT Sans"/>
              <a:cs typeface="PT San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0" y="251041"/>
            <a:ext cx="1807402" cy="4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0" y="251041"/>
            <a:ext cx="1807402" cy="441109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609600" y="920750"/>
            <a:ext cx="10147300" cy="51280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As resolucións temporais ás que se poden acceder son: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gl-ES" sz="1450" spc="15" dirty="0" smtClean="0">
              <a:latin typeface="PT Sans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gl-ES" sz="1450" spc="15" dirty="0" smtClean="0">
              <a:latin typeface="PT Sans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instant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proporciona as últimas medidas das estacións seleccionadas.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600" dirty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meteogalicia_options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instant'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). </a:t>
            </a:r>
            <a:r>
              <a:rPr lang="gl-ES" altLang="en-US" sz="1450" spc="15" dirty="0">
                <a:latin typeface="PT Sans" panose="020B0503020203020204" pitchFamily="34" charset="0"/>
                <a:cs typeface="PT Sans"/>
              </a:rPr>
              <a:t>Si non poñemos resolución por defecto colle </a:t>
            </a:r>
            <a:r>
              <a:rPr lang="gl-ES" altLang="en-US" sz="1450" spc="15" dirty="0" err="1">
                <a:latin typeface="Consolas" panose="020B0609020204030204" pitchFamily="49" charset="0"/>
                <a:cs typeface="PT Sans"/>
              </a:rPr>
              <a:t>instant</a:t>
            </a:r>
            <a:r>
              <a:rPr lang="gl-ES" altLang="en-US" sz="1400" spc="15" dirty="0" smtClean="0">
                <a:latin typeface="PT Sans" panose="020B0503020203020204" pitchFamily="34" charset="0"/>
              </a:rPr>
              <a:t>.</a:t>
            </a:r>
            <a:endParaRPr lang="en-US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>
                <a:latin typeface="Consolas" panose="020B0609020204030204" pitchFamily="49" charset="0"/>
                <a:cs typeface="PT Sans"/>
              </a:rPr>
              <a:t>c</a:t>
            </a: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urrent_day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proporciona as últimas 24 horas das medidas para todas as estacións seleccionadas.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6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meteogalicia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 smtClean="0">
                <a:solidFill>
                  <a:srgbClr val="4070A0"/>
                </a:solidFill>
                <a:latin typeface="Consolas" panose="020B0609020204030204" pitchFamily="49" charset="0"/>
              </a:rPr>
              <a:t>current_day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stations =</a:t>
            </a:r>
            <a:r>
              <a:rPr lang="en-US" altLang="en-U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10157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',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'14000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))</a:t>
            </a:r>
            <a:endParaRPr lang="gl-ES" sz="1400" dirty="0">
              <a:solidFill>
                <a:srgbClr val="4070A0"/>
              </a:solidFill>
              <a:latin typeface="Consolas" panose="020B0609020204030204" pitchFamily="49" charset="0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daily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medidas diarias agregadas para as estacións seleccionadas.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meteogalicia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daily'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start_date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'2023-10-16'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  <a:endParaRPr lang="en-US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    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400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end_date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'2023-10-17'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  <a:endParaRPr lang="gl-ES" sz="1400" spc="15" dirty="0">
              <a:latin typeface="PT Sans" panose="020B0503020203020204" pitchFamily="34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monthly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>
                <a:latin typeface="PT Sans" panose="020B0503020203020204" pitchFamily="34" charset="0"/>
                <a:cs typeface="PT Sans"/>
              </a:rPr>
              <a:t>medidas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mensuais </a:t>
            </a:r>
            <a:r>
              <a:rPr lang="gl-ES" sz="1450" spc="15" dirty="0">
                <a:latin typeface="PT Sans" panose="020B0503020203020204" pitchFamily="34" charset="0"/>
                <a:cs typeface="PT Sans"/>
              </a:rPr>
              <a:t>agregadas para as estacións seleccionadas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6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meteogalicia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monthly'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start_date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'2023-06-01'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			  </a:t>
            </a:r>
            <a:r>
              <a:rPr lang="en-US" altLang="en-US" sz="1400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end_date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'2023-10-01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stations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06287E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c('10157', '14000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')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  <a:endParaRPr lang="gl-ES" sz="1400" spc="15" dirty="0">
              <a:latin typeface="PT Sans" panose="020B0503020203020204" pitchFamily="34" charset="0"/>
              <a:cs typeface="PT Sans"/>
            </a:endParaRP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>
              <a:latin typeface="PT Sans" panose="020B0503020203020204" pitchFamily="34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sz="1450" dirty="0"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7894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0" y="251041"/>
            <a:ext cx="1807402" cy="441109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685800" y="709226"/>
            <a:ext cx="10147300" cy="782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b="1" spc="15" dirty="0" smtClean="0">
                <a:latin typeface="PT Sans"/>
                <a:cs typeface="PT Sans"/>
              </a:rPr>
              <a:t>Exemplo:</a:t>
            </a:r>
            <a:endParaRPr lang="gl-ES" sz="1450" spc="15" dirty="0" smtClean="0">
              <a:latin typeface="PT Sans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err="1" smtClean="0">
                <a:latin typeface="Consolas" panose="020B0609020204030204" pitchFamily="49" charset="0"/>
              </a:rPr>
              <a:t>mg_options</a:t>
            </a:r>
            <a:r>
              <a:rPr lang="en-US" altLang="en-US" sz="1400" dirty="0" smtClean="0">
                <a:latin typeface="Consolas" panose="020B0609020204030204" pitchFamily="49" charset="0"/>
              </a:rPr>
              <a:t> </a:t>
            </a:r>
            <a:r>
              <a:rPr lang="en-US" altLang="en-U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&lt;- 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meteogalicia_options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GB" sz="1400" dirty="0">
                <a:latin typeface="Consolas" panose="020B0609020204030204" pitchFamily="49" charset="0"/>
              </a:rPr>
              <a:t>plot(</a:t>
            </a:r>
            <a:r>
              <a:rPr lang="en-GB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get_meteo_from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GB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meteogalicia</a:t>
            </a:r>
            <a:r>
              <a:rPr lang="en-GB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GB" sz="1400" dirty="0">
                <a:latin typeface="Consolas" panose="020B0609020204030204" pitchFamily="49" charset="0"/>
              </a:rPr>
              <a:t>,</a:t>
            </a:r>
            <a:r>
              <a:rPr lang="en-GB" sz="1400" dirty="0">
                <a:solidFill>
                  <a:srgbClr val="4070A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</a:rPr>
              <a:t>mg_options</a:t>
            </a:r>
            <a:r>
              <a:rPr lang="en-GB" sz="1400" dirty="0">
                <a:latin typeface="Consolas" panose="020B0609020204030204" pitchFamily="49" charset="0"/>
              </a:rPr>
              <a:t>))</a:t>
            </a:r>
            <a:endParaRPr sz="1400" dirty="0">
              <a:latin typeface="Consolas" panose="020B0609020204030204" pitchFamily="49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83316"/>
            <a:ext cx="5734850" cy="464884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61212" y="633887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6"/>
              </a:rPr>
              <a:t>https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cran.r-project.org/web/packages/sf/index.html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0" y="251041"/>
            <a:ext cx="1807402" cy="441109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685800" y="1151540"/>
            <a:ext cx="10147300" cy="782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b="1" spc="15" dirty="0" smtClean="0">
                <a:latin typeface="PT Sans"/>
                <a:cs typeface="PT Sans"/>
              </a:rPr>
              <a:t>Exemplo:</a:t>
            </a:r>
            <a:endParaRPr lang="gl-ES" sz="1450" spc="15" dirty="0" smtClean="0">
              <a:latin typeface="PT Sans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err="1" smtClean="0">
                <a:latin typeface="Consolas" panose="020B0609020204030204" pitchFamily="49" charset="0"/>
              </a:rPr>
              <a:t>mg_options</a:t>
            </a:r>
            <a:r>
              <a:rPr lang="en-US" altLang="en-US" sz="1400" dirty="0" smtClean="0">
                <a:latin typeface="Consolas" panose="020B0609020204030204" pitchFamily="49" charset="0"/>
              </a:rPr>
              <a:t> </a:t>
            </a:r>
            <a:r>
              <a:rPr lang="en-US" altLang="en-U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&lt;- 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meteogalicia_options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GB" sz="1400" dirty="0">
                <a:latin typeface="Consolas" panose="020B0609020204030204" pitchFamily="49" charset="0"/>
              </a:rPr>
              <a:t>plot(</a:t>
            </a:r>
            <a:r>
              <a:rPr lang="en-GB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get_meteo_from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GB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meteogalicia</a:t>
            </a:r>
            <a:r>
              <a:rPr lang="en-GB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GB" sz="1400" dirty="0">
                <a:latin typeface="Consolas" panose="020B0609020204030204" pitchFamily="49" charset="0"/>
              </a:rPr>
              <a:t>,</a:t>
            </a:r>
            <a:r>
              <a:rPr lang="en-GB" sz="1400" dirty="0">
                <a:solidFill>
                  <a:srgbClr val="4070A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</a:rPr>
              <a:t>mg_options</a:t>
            </a:r>
            <a:r>
              <a:rPr lang="en-GB" sz="1400" dirty="0">
                <a:latin typeface="Consolas" panose="020B0609020204030204" pitchFamily="49" charset="0"/>
              </a:rPr>
              <a:t>))</a:t>
            </a:r>
            <a:endParaRPr sz="1400" dirty="0">
              <a:latin typeface="Consolas" panose="020B0609020204030204" pitchFamily="49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" y="2751370"/>
            <a:ext cx="11060068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1066800" y="539750"/>
            <a:ext cx="10147300" cy="2659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sz="1450" spc="15" dirty="0">
                <a:latin typeface="PT Sans"/>
                <a:cs typeface="PT Sans"/>
              </a:rPr>
              <a:t>E</a:t>
            </a:r>
            <a:r>
              <a:rPr lang="gl-ES" sz="1450" spc="15" dirty="0" err="1">
                <a:latin typeface="PT Sans"/>
                <a:cs typeface="PT Sans"/>
              </a:rPr>
              <a:t>xisten</a:t>
            </a:r>
            <a:r>
              <a:rPr lang="es-ES" sz="1450" spc="15" dirty="0">
                <a:latin typeface="PT Sans"/>
                <a:cs typeface="PT Sans"/>
              </a:rPr>
              <a:t> diferentes </a:t>
            </a:r>
            <a:r>
              <a:rPr lang="gl-ES" sz="1450" spc="15" dirty="0">
                <a:latin typeface="PT Sans"/>
                <a:cs typeface="PT Sans"/>
              </a:rPr>
              <a:t>servizos</a:t>
            </a:r>
            <a:r>
              <a:rPr lang="es-ES" sz="1450" spc="15" dirty="0">
                <a:latin typeface="PT Sans"/>
                <a:cs typeface="PT Sans"/>
              </a:rPr>
              <a:t> que proporcionan datos de </a:t>
            </a:r>
            <a:r>
              <a:rPr lang="gl-ES" sz="1450" spc="15" dirty="0">
                <a:latin typeface="PT Sans"/>
                <a:cs typeface="PT Sans"/>
              </a:rPr>
              <a:t>estacións</a:t>
            </a:r>
            <a:r>
              <a:rPr lang="es-ES" sz="1450" spc="15" dirty="0">
                <a:latin typeface="PT Sans"/>
                <a:cs typeface="PT Sans"/>
              </a:rPr>
              <a:t> </a:t>
            </a:r>
            <a:r>
              <a:rPr lang="gl-ES" sz="1450" spc="15" dirty="0">
                <a:latin typeface="PT Sans"/>
                <a:cs typeface="PT Sans"/>
              </a:rPr>
              <a:t>meteorolóxicas</a:t>
            </a:r>
            <a:r>
              <a:rPr lang="es-ES" sz="1450" spc="15" dirty="0">
                <a:latin typeface="PT Sans"/>
                <a:cs typeface="PT Sans"/>
              </a:rPr>
              <a:t>.</a:t>
            </a:r>
            <a:endParaRPr sz="1450" dirty="0">
              <a:latin typeface="PT Sans"/>
              <a:cs typeface="PT San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6950"/>
            <a:ext cx="1599895" cy="15998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6950"/>
            <a:ext cx="1596593" cy="15965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99" y="996949"/>
            <a:ext cx="1596593" cy="15965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96" y="3206750"/>
            <a:ext cx="2514600" cy="25146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066800" y="3253368"/>
            <a:ext cx="10147300" cy="2498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>
                <a:latin typeface="PT Sans"/>
                <a:cs typeface="PT Sans"/>
              </a:rPr>
              <a:t>Porén, cada servizo ofrece os datos nun formato diferente.</a:t>
            </a:r>
            <a:endParaRPr lang="gl-ES" sz="1450" dirty="0">
              <a:latin typeface="PT Sans"/>
              <a:cs typeface="PT Sans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066800" y="5489780"/>
            <a:ext cx="10147300" cy="2498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pt-BR" sz="1450" spc="15" dirty="0">
                <a:latin typeface="PT Sans"/>
                <a:cs typeface="PT Sans"/>
              </a:rPr>
              <a:t>O</a:t>
            </a:r>
            <a:r>
              <a:rPr lang="gl-ES" sz="1450" spc="15" dirty="0">
                <a:latin typeface="PT Sans"/>
                <a:cs typeface="PT Sans"/>
              </a:rPr>
              <a:t> paquete </a:t>
            </a:r>
            <a:r>
              <a:rPr lang="gl-ES" sz="1450" spc="15" dirty="0" err="1">
                <a:latin typeface="PT Sans"/>
                <a:cs typeface="PT Sans"/>
              </a:rPr>
              <a:t>meteospain</a:t>
            </a:r>
            <a:r>
              <a:rPr lang="gl-ES" sz="1450" spc="15" dirty="0">
                <a:latin typeface="PT Sans"/>
                <a:cs typeface="PT Sans"/>
              </a:rPr>
              <a:t> permite obter datos nun formato compatible entre os diferentes servizos</a:t>
            </a:r>
            <a:r>
              <a:rPr lang="pt-BR" sz="1450" spc="15" dirty="0">
                <a:latin typeface="PT Sans"/>
                <a:cs typeface="PT Sans"/>
              </a:rPr>
              <a:t>.</a:t>
            </a:r>
            <a:endParaRPr sz="1450" dirty="0"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421999" y="387350"/>
            <a:ext cx="10147300" cy="45024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b="1" spc="15" dirty="0" smtClean="0">
                <a:latin typeface="PT Sans"/>
                <a:cs typeface="PT Sans"/>
              </a:rPr>
              <a:t>Caso de uso: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Obter os vectores de desprazamento dun incendio forestal.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gl-ES" sz="1450" spc="15" dirty="0" smtClean="0">
              <a:latin typeface="PT Sans"/>
              <a:cs typeface="PT Sans"/>
            </a:endParaRPr>
          </a:p>
          <a:p>
            <a:pPr marL="355600" marR="5080" indent="-342900">
              <a:lnSpc>
                <a:spcPct val="113799"/>
              </a:lnSpc>
              <a:spcBef>
                <a:spcPts val="90"/>
              </a:spcBef>
              <a:buFont typeface="+mj-lt"/>
              <a:buAutoNum type="arabicPeriod"/>
            </a:pPr>
            <a:r>
              <a:rPr lang="gl-ES" sz="1450" spc="15" dirty="0" smtClean="0">
                <a:latin typeface="PT Sans"/>
                <a:cs typeface="PT Sans"/>
              </a:rPr>
              <a:t>Escoller as 3 estacións máis próximas ás coordenadas do incendio.</a:t>
            </a:r>
          </a:p>
          <a:p>
            <a:pPr marL="812800" marR="5080" lvl="1" indent="-34290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Coa función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 </a:t>
            </a: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get_stations_info_from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 </a:t>
            </a:r>
            <a:r>
              <a:rPr lang="gl-ES" sz="1450" spc="15" dirty="0" smtClean="0">
                <a:latin typeface="PT Sans"/>
                <a:cs typeface="PT Sans"/>
              </a:rPr>
              <a:t>obtenmos os datos de todas as estacións que proporcionan datos do servizo que queremos, no  noso caso 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 smtClean="0">
                <a:solidFill>
                  <a:srgbClr val="4070A0"/>
                </a:solidFill>
                <a:latin typeface="Consolas" panose="020B0609020204030204" pitchFamily="49" charset="0"/>
              </a:rPr>
              <a:t>current_day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50" spc="15" dirty="0" smtClean="0">
                <a:latin typeface="PT Sans"/>
                <a:cs typeface="PT Sans"/>
              </a:rPr>
              <a:t>. </a:t>
            </a:r>
          </a:p>
          <a:p>
            <a:pPr marL="812800" marR="5080" lvl="1" indent="-34290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altLang="en-US" sz="1450" spc="15" dirty="0" err="1" smtClean="0">
                <a:latin typeface="PT Sans"/>
                <a:cs typeface="PT Sans"/>
              </a:rPr>
              <a:t>Escollemos</a:t>
            </a:r>
            <a:r>
              <a:rPr lang="en-US" altLang="en-US" sz="1450" spc="15" dirty="0" smtClean="0">
                <a:latin typeface="PT Sans"/>
                <a:cs typeface="PT Sans"/>
              </a:rPr>
              <a:t> as 3 </a:t>
            </a:r>
            <a:r>
              <a:rPr lang="en-US" altLang="en-US" sz="1450" spc="15" dirty="0" err="1" smtClean="0">
                <a:latin typeface="PT Sans"/>
                <a:cs typeface="PT Sans"/>
              </a:rPr>
              <a:t>estacións</a:t>
            </a:r>
            <a:r>
              <a:rPr lang="en-US" altLang="en-US" sz="1450" spc="15" dirty="0" smtClean="0">
                <a:latin typeface="PT Sans"/>
                <a:cs typeface="PT Sans"/>
              </a:rPr>
              <a:t> </a:t>
            </a:r>
            <a:r>
              <a:rPr lang="en-US" altLang="en-US" sz="1450" spc="15" dirty="0" err="1" smtClean="0">
                <a:latin typeface="PT Sans"/>
                <a:cs typeface="PT Sans"/>
              </a:rPr>
              <a:t>máis</a:t>
            </a:r>
            <a:r>
              <a:rPr lang="en-US" altLang="en-US" sz="1450" spc="15" dirty="0" smtClean="0">
                <a:latin typeface="PT Sans"/>
                <a:cs typeface="PT Sans"/>
              </a:rPr>
              <a:t> </a:t>
            </a:r>
            <a:r>
              <a:rPr lang="en-US" altLang="en-US" sz="1450" spc="15" dirty="0" err="1" smtClean="0">
                <a:latin typeface="PT Sans"/>
                <a:cs typeface="PT Sans"/>
              </a:rPr>
              <a:t>cercanas</a:t>
            </a:r>
            <a:r>
              <a:rPr lang="en-US" altLang="en-US" sz="1450" spc="15" dirty="0" smtClean="0">
                <a:latin typeface="PT Sans"/>
                <a:cs typeface="PT Sans"/>
              </a:rPr>
              <a:t> ó </a:t>
            </a:r>
            <a:r>
              <a:rPr lang="en-US" altLang="en-US" sz="1450" spc="15" dirty="0" err="1" smtClean="0">
                <a:latin typeface="PT Sans"/>
                <a:cs typeface="PT Sans"/>
              </a:rPr>
              <a:t>incendio</a:t>
            </a:r>
            <a:r>
              <a:rPr lang="en-US" altLang="en-US" sz="1450" spc="15" dirty="0" smtClean="0">
                <a:latin typeface="PT Sans"/>
                <a:cs typeface="PT Sans"/>
              </a:rPr>
              <a:t>.</a:t>
            </a:r>
          </a:p>
          <a:p>
            <a:pPr marL="355600" marR="5080" indent="-342900">
              <a:lnSpc>
                <a:spcPct val="113799"/>
              </a:lnSpc>
              <a:spcBef>
                <a:spcPts val="90"/>
              </a:spcBef>
              <a:buFont typeface="+mj-lt"/>
              <a:buAutoNum type="arabicPeriod"/>
            </a:pPr>
            <a:r>
              <a:rPr lang="gl-ES" sz="1450" spc="15" dirty="0" smtClean="0">
                <a:latin typeface="PT Sans"/>
                <a:cs typeface="PT Sans"/>
              </a:rPr>
              <a:t>Para as estacións seleccionadas, descárganse os datos necesarios para o cálculo dos vectores de </a:t>
            </a:r>
            <a:r>
              <a:rPr lang="gl-ES" sz="1450" spc="15" dirty="0" err="1" smtClean="0">
                <a:latin typeface="PT Sans"/>
                <a:cs typeface="PT Sans"/>
              </a:rPr>
              <a:t>desplazamento</a:t>
            </a:r>
            <a:r>
              <a:rPr lang="gl-ES" sz="1450" spc="15" dirty="0" smtClean="0">
                <a:latin typeface="PT Sans"/>
                <a:cs typeface="PT Sans"/>
              </a:rPr>
              <a:t>:</a:t>
            </a:r>
          </a:p>
          <a:p>
            <a:pPr marL="812800" marR="5080" lvl="1" indent="-34290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Información da estación (altitude, coordenadas).</a:t>
            </a:r>
          </a:p>
          <a:p>
            <a:pPr marL="812800" marR="5080" lvl="1" indent="-34290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Temperatura.</a:t>
            </a:r>
          </a:p>
          <a:p>
            <a:pPr marL="812800" marR="5080" lvl="1" indent="-34290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Velocidade do vento.</a:t>
            </a:r>
          </a:p>
          <a:p>
            <a:pPr marL="812800" marR="5080" lvl="1" indent="-34290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Dirección do vento.</a:t>
            </a:r>
          </a:p>
          <a:p>
            <a:pPr marL="355600" marR="5080" indent="-342900">
              <a:lnSpc>
                <a:spcPct val="113799"/>
              </a:lnSpc>
              <a:spcBef>
                <a:spcPts val="90"/>
              </a:spcBef>
              <a:buFont typeface="+mj-lt"/>
              <a:buAutoNum type="arabicPeriod"/>
            </a:pPr>
            <a:r>
              <a:rPr lang="gl-ES" sz="1450" spc="15" dirty="0" smtClean="0">
                <a:latin typeface="PT Sans"/>
                <a:cs typeface="PT Sans"/>
              </a:rPr>
              <a:t>Os datos obtidos introdúcense como entrada no programa </a:t>
            </a:r>
            <a:r>
              <a:rPr lang="gl-ES" sz="1450" spc="15" dirty="0" err="1" smtClean="0">
                <a:latin typeface="PT Sans"/>
                <a:cs typeface="PT Sans"/>
              </a:rPr>
              <a:t>WindNinja</a:t>
            </a:r>
            <a:r>
              <a:rPr lang="gl-ES" sz="1450" spc="15" dirty="0">
                <a:latin typeface="PT Sans"/>
                <a:cs typeface="PT Sans"/>
              </a:rPr>
              <a:t> (</a:t>
            </a:r>
            <a:r>
              <a:rPr lang="gl-ES" sz="1450" spc="15" dirty="0">
                <a:latin typeface="PT Sans"/>
                <a:cs typeface="PT Sans"/>
                <a:hlinkClick r:id="rId4"/>
              </a:rPr>
              <a:t>https://weather.firelab.org/windninja</a:t>
            </a:r>
            <a:r>
              <a:rPr lang="gl-ES" sz="1450" spc="15" dirty="0" smtClean="0">
                <a:latin typeface="PT Sans"/>
                <a:cs typeface="PT Sans"/>
                <a:hlinkClick r:id="rId4"/>
              </a:rPr>
              <a:t>/</a:t>
            </a:r>
            <a:r>
              <a:rPr lang="gl-ES" sz="1450" spc="15" dirty="0" smtClean="0">
                <a:latin typeface="PT Sans"/>
                <a:cs typeface="PT Sans"/>
              </a:rPr>
              <a:t>) que permite obter ventos orográficos (que teñen en conta a pendente do terreo) nunha superficie. É moi usado para calcular ventos dentro dun incendio forestal. </a:t>
            </a:r>
          </a:p>
          <a:p>
            <a:pPr marL="812800" marR="5080" lvl="1" indent="-34290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>
              <a:latin typeface="PT Sans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gl-ES" sz="1450" spc="15" dirty="0" smtClean="0">
              <a:latin typeface="PT Sans"/>
              <a:cs typeface="PT San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19" y="4223625"/>
            <a:ext cx="4083260" cy="24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192939"/>
            <a:ext cx="2395564" cy="1295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400"/>
              </a:lnSpc>
              <a:spcBef>
                <a:spcPts val="100"/>
              </a:spcBef>
            </a:pPr>
            <a:r>
              <a:rPr lang="es-ES" sz="1250" spc="-5" dirty="0">
                <a:solidFill>
                  <a:srgbClr val="FFFFFF"/>
                </a:solidFill>
                <a:latin typeface="Xunta Sans"/>
                <a:cs typeface="Xunta Sans"/>
              </a:rPr>
              <a:t>Marta Rodríguez Barreiro</a:t>
            </a:r>
          </a:p>
          <a:p>
            <a:pPr marL="12700" marR="5080">
              <a:lnSpc>
                <a:spcPct val="128400"/>
              </a:lnSpc>
              <a:spcBef>
                <a:spcPts val="100"/>
              </a:spcBef>
            </a:pPr>
            <a:r>
              <a:rPr lang="es-ES" sz="1250" spc="-5" dirty="0">
                <a:solidFill>
                  <a:srgbClr val="FFFFFF"/>
                </a:solidFill>
                <a:latin typeface="Xunta Sans"/>
                <a:cs typeface="Xunta Sans"/>
              </a:rPr>
              <a:t>María José </a:t>
            </a:r>
            <a:r>
              <a:rPr lang="es-ES" sz="1250" spc="-5" dirty="0" err="1">
                <a:solidFill>
                  <a:srgbClr val="FFFFFF"/>
                </a:solidFill>
                <a:latin typeface="Xunta Sans"/>
                <a:cs typeface="Xunta Sans"/>
              </a:rPr>
              <a:t>Ginzo</a:t>
            </a:r>
            <a:r>
              <a:rPr lang="es-ES" sz="1250" spc="-5" dirty="0">
                <a:solidFill>
                  <a:srgbClr val="FFFFFF"/>
                </a:solidFill>
                <a:latin typeface="Xunta Sans"/>
                <a:cs typeface="Xunta Sans"/>
              </a:rPr>
              <a:t> Villamayor</a:t>
            </a:r>
          </a:p>
          <a:p>
            <a:pPr marL="12700" marR="5080">
              <a:lnSpc>
                <a:spcPct val="128400"/>
              </a:lnSpc>
              <a:spcBef>
                <a:spcPts val="100"/>
              </a:spcBef>
            </a:pPr>
            <a:endParaRPr lang="es-ES" sz="1250" spc="-5" dirty="0">
              <a:solidFill>
                <a:srgbClr val="FFFFFF"/>
              </a:solidFill>
              <a:latin typeface="Xunta Sans"/>
              <a:cs typeface="Xunta Sans"/>
            </a:endParaRPr>
          </a:p>
          <a:p>
            <a:pPr marL="12700" marR="5080">
              <a:lnSpc>
                <a:spcPct val="128400"/>
              </a:lnSpc>
              <a:spcBef>
                <a:spcPts val="100"/>
              </a:spcBef>
            </a:pPr>
            <a:r>
              <a:rPr lang="es-ES" sz="1250" spc="-5" dirty="0">
                <a:solidFill>
                  <a:srgbClr val="FFFFFF"/>
                </a:solidFill>
                <a:latin typeface="Xunta Sans"/>
                <a:cs typeface="Xunta Sans"/>
              </a:rPr>
              <a:t>marta.rodriguez.barreiro@usc.es</a:t>
            </a:r>
          </a:p>
          <a:p>
            <a:pPr marL="12700" marR="5080">
              <a:lnSpc>
                <a:spcPct val="128400"/>
              </a:lnSpc>
              <a:spcBef>
                <a:spcPts val="100"/>
              </a:spcBef>
            </a:pPr>
            <a:r>
              <a:rPr lang="es-ES" sz="1250" spc="-5" dirty="0">
                <a:solidFill>
                  <a:srgbClr val="FFFFFF"/>
                </a:solidFill>
                <a:latin typeface="Xunta Sans"/>
                <a:cs typeface="Xunta Sans"/>
              </a:rPr>
              <a:t>Mariajose.ginzo@usc.es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7389" y="772598"/>
            <a:ext cx="9620020" cy="75854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6101080" marR="5080">
              <a:lnSpc>
                <a:spcPts val="2840"/>
              </a:lnSpc>
              <a:spcBef>
                <a:spcPts val="315"/>
              </a:spcBef>
            </a:pPr>
            <a:r>
              <a:rPr lang="gl-ES" spc="15" dirty="0">
                <a:latin typeface="Minion Pro"/>
                <a:cs typeface="Minion Pro"/>
              </a:rPr>
              <a:t>Unha introdución ó paquete </a:t>
            </a:r>
            <a:r>
              <a:rPr lang="gl-ES" spc="15" dirty="0" err="1">
                <a:latin typeface="Minion Pro"/>
                <a:cs typeface="Minion Pro"/>
              </a:rPr>
              <a:t>meteospain</a:t>
            </a:r>
            <a:endParaRPr lang="gl-ES" spc="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8799" y="6021943"/>
            <a:ext cx="1702803" cy="2431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7" y="5884256"/>
            <a:ext cx="798399" cy="51855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626145" y="5884250"/>
            <a:ext cx="659765" cy="529590"/>
            <a:chOff x="10626145" y="5884250"/>
            <a:chExt cx="659765" cy="529590"/>
          </a:xfrm>
        </p:grpSpPr>
        <p:sp>
          <p:nvSpPr>
            <p:cNvPr id="7" name="object 7"/>
            <p:cNvSpPr/>
            <p:nvPr/>
          </p:nvSpPr>
          <p:spPr>
            <a:xfrm>
              <a:off x="10626145" y="5884250"/>
              <a:ext cx="659765" cy="529590"/>
            </a:xfrm>
            <a:custGeom>
              <a:avLst/>
              <a:gdLst/>
              <a:ahLst/>
              <a:cxnLst/>
              <a:rect l="l" t="t" r="r" b="b"/>
              <a:pathLst>
                <a:path w="659765" h="529589">
                  <a:moveTo>
                    <a:pt x="625792" y="0"/>
                  </a:moveTo>
                  <a:lnTo>
                    <a:pt x="280670" y="0"/>
                  </a:lnTo>
                  <a:lnTo>
                    <a:pt x="276339" y="1638"/>
                  </a:lnTo>
                  <a:lnTo>
                    <a:pt x="270891" y="3213"/>
                  </a:lnTo>
                  <a:lnTo>
                    <a:pt x="244372" y="11673"/>
                  </a:lnTo>
                  <a:lnTo>
                    <a:pt x="29959" y="77965"/>
                  </a:lnTo>
                  <a:lnTo>
                    <a:pt x="16994" y="83090"/>
                  </a:lnTo>
                  <a:lnTo>
                    <a:pt x="7616" y="90266"/>
                  </a:lnTo>
                  <a:lnTo>
                    <a:pt x="1920" y="99655"/>
                  </a:lnTo>
                  <a:lnTo>
                    <a:pt x="0" y="111417"/>
                  </a:lnTo>
                  <a:lnTo>
                    <a:pt x="0" y="495579"/>
                  </a:lnTo>
                  <a:lnTo>
                    <a:pt x="2645" y="508678"/>
                  </a:lnTo>
                  <a:lnTo>
                    <a:pt x="9861" y="519380"/>
                  </a:lnTo>
                  <a:lnTo>
                    <a:pt x="20563" y="526599"/>
                  </a:lnTo>
                  <a:lnTo>
                    <a:pt x="33667" y="529247"/>
                  </a:lnTo>
                  <a:lnTo>
                    <a:pt x="378815" y="529247"/>
                  </a:lnTo>
                  <a:lnTo>
                    <a:pt x="383133" y="527608"/>
                  </a:lnTo>
                  <a:lnTo>
                    <a:pt x="388581" y="526034"/>
                  </a:lnTo>
                  <a:lnTo>
                    <a:pt x="415100" y="517573"/>
                  </a:lnTo>
                  <a:lnTo>
                    <a:pt x="629513" y="451281"/>
                  </a:lnTo>
                  <a:lnTo>
                    <a:pt x="642477" y="446162"/>
                  </a:lnTo>
                  <a:lnTo>
                    <a:pt x="651856" y="438986"/>
                  </a:lnTo>
                  <a:lnTo>
                    <a:pt x="657552" y="429598"/>
                  </a:lnTo>
                  <a:lnTo>
                    <a:pt x="659472" y="417842"/>
                  </a:lnTo>
                  <a:lnTo>
                    <a:pt x="659472" y="33680"/>
                  </a:lnTo>
                  <a:lnTo>
                    <a:pt x="656828" y="20574"/>
                  </a:lnTo>
                  <a:lnTo>
                    <a:pt x="649614" y="9867"/>
                  </a:lnTo>
                  <a:lnTo>
                    <a:pt x="638909" y="2647"/>
                  </a:lnTo>
                  <a:lnTo>
                    <a:pt x="625792" y="0"/>
                  </a:lnTo>
                  <a:close/>
                </a:path>
              </a:pathLst>
            </a:custGeom>
            <a:solidFill>
              <a:srgbClr val="791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37907" y="6084344"/>
              <a:ext cx="435968" cy="12907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308152" y="6091553"/>
            <a:ext cx="831850" cy="104139"/>
            <a:chOff x="2308152" y="6091553"/>
            <a:chExt cx="831850" cy="104139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8152" y="6092588"/>
              <a:ext cx="64007" cy="1029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4635" y="6092584"/>
              <a:ext cx="66929" cy="101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4056" y="6091553"/>
              <a:ext cx="334962" cy="104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0064" y="6092583"/>
              <a:ext cx="299708" cy="10196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191703" y="6068619"/>
            <a:ext cx="692785" cy="127000"/>
            <a:chOff x="3191703" y="6068619"/>
            <a:chExt cx="692785" cy="12700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1703" y="6092583"/>
              <a:ext cx="154155" cy="1019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9047" y="6091562"/>
              <a:ext cx="311882" cy="1040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23402" y="6068619"/>
              <a:ext cx="160859" cy="125933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1689316" y="6007696"/>
            <a:ext cx="556260" cy="271780"/>
          </a:xfrm>
          <a:custGeom>
            <a:avLst/>
            <a:gdLst/>
            <a:ahLst/>
            <a:cxnLst/>
            <a:rect l="l" t="t" r="r" b="b"/>
            <a:pathLst>
              <a:path w="556260" h="271779">
                <a:moveTo>
                  <a:pt x="262280" y="132918"/>
                </a:moveTo>
                <a:lnTo>
                  <a:pt x="34709" y="67652"/>
                </a:lnTo>
                <a:lnTo>
                  <a:pt x="23139" y="78333"/>
                </a:lnTo>
                <a:lnTo>
                  <a:pt x="13525" y="89522"/>
                </a:lnTo>
                <a:lnTo>
                  <a:pt x="5981" y="101206"/>
                </a:lnTo>
                <a:lnTo>
                  <a:pt x="596" y="113296"/>
                </a:lnTo>
                <a:lnTo>
                  <a:pt x="262280" y="132918"/>
                </a:lnTo>
                <a:close/>
              </a:path>
              <a:path w="556260" h="271779">
                <a:moveTo>
                  <a:pt x="262547" y="138430"/>
                </a:moveTo>
                <a:lnTo>
                  <a:pt x="0" y="156756"/>
                </a:lnTo>
                <a:lnTo>
                  <a:pt x="5130" y="168986"/>
                </a:lnTo>
                <a:lnTo>
                  <a:pt x="12484" y="180784"/>
                </a:lnTo>
                <a:lnTo>
                  <a:pt x="21932" y="192100"/>
                </a:lnTo>
                <a:lnTo>
                  <a:pt x="33375" y="202895"/>
                </a:lnTo>
                <a:lnTo>
                  <a:pt x="262547" y="138430"/>
                </a:lnTo>
                <a:close/>
              </a:path>
              <a:path w="556260" h="271779">
                <a:moveTo>
                  <a:pt x="481584" y="42151"/>
                </a:moveTo>
                <a:lnTo>
                  <a:pt x="439420" y="24625"/>
                </a:lnTo>
                <a:lnTo>
                  <a:pt x="390613" y="11353"/>
                </a:lnTo>
                <a:lnTo>
                  <a:pt x="336397" y="2946"/>
                </a:lnTo>
                <a:lnTo>
                  <a:pt x="277990" y="0"/>
                </a:lnTo>
                <a:lnTo>
                  <a:pt x="219583" y="2946"/>
                </a:lnTo>
                <a:lnTo>
                  <a:pt x="165366" y="11353"/>
                </a:lnTo>
                <a:lnTo>
                  <a:pt x="116560" y="24625"/>
                </a:lnTo>
                <a:lnTo>
                  <a:pt x="74396" y="42151"/>
                </a:lnTo>
                <a:lnTo>
                  <a:pt x="277990" y="134023"/>
                </a:lnTo>
                <a:lnTo>
                  <a:pt x="481584" y="42151"/>
                </a:lnTo>
                <a:close/>
              </a:path>
              <a:path w="556260" h="271779">
                <a:moveTo>
                  <a:pt x="482993" y="228815"/>
                </a:moveTo>
                <a:lnTo>
                  <a:pt x="278015" y="137566"/>
                </a:lnTo>
                <a:lnTo>
                  <a:pt x="72999" y="228815"/>
                </a:lnTo>
                <a:lnTo>
                  <a:pt x="115303" y="246646"/>
                </a:lnTo>
                <a:lnTo>
                  <a:pt x="164414" y="260134"/>
                </a:lnTo>
                <a:lnTo>
                  <a:pt x="219075" y="268693"/>
                </a:lnTo>
                <a:lnTo>
                  <a:pt x="278003" y="271678"/>
                </a:lnTo>
                <a:lnTo>
                  <a:pt x="336918" y="268693"/>
                </a:lnTo>
                <a:lnTo>
                  <a:pt x="391566" y="260134"/>
                </a:lnTo>
                <a:lnTo>
                  <a:pt x="440677" y="246646"/>
                </a:lnTo>
                <a:lnTo>
                  <a:pt x="482993" y="228815"/>
                </a:lnTo>
                <a:close/>
              </a:path>
              <a:path w="556260" h="271779">
                <a:moveTo>
                  <a:pt x="555396" y="113309"/>
                </a:moveTo>
                <a:lnTo>
                  <a:pt x="550024" y="101206"/>
                </a:lnTo>
                <a:lnTo>
                  <a:pt x="542467" y="89535"/>
                </a:lnTo>
                <a:lnTo>
                  <a:pt x="532853" y="78333"/>
                </a:lnTo>
                <a:lnTo>
                  <a:pt x="521284" y="67665"/>
                </a:lnTo>
                <a:lnTo>
                  <a:pt x="293712" y="132930"/>
                </a:lnTo>
                <a:lnTo>
                  <a:pt x="555396" y="113309"/>
                </a:lnTo>
                <a:close/>
              </a:path>
              <a:path w="556260" h="271779">
                <a:moveTo>
                  <a:pt x="555993" y="156756"/>
                </a:moveTo>
                <a:lnTo>
                  <a:pt x="293433" y="138417"/>
                </a:lnTo>
                <a:lnTo>
                  <a:pt x="522605" y="202895"/>
                </a:lnTo>
                <a:lnTo>
                  <a:pt x="534047" y="192100"/>
                </a:lnTo>
                <a:lnTo>
                  <a:pt x="543509" y="180784"/>
                </a:lnTo>
                <a:lnTo>
                  <a:pt x="550862" y="168986"/>
                </a:lnTo>
                <a:lnTo>
                  <a:pt x="555993" y="156756"/>
                </a:lnTo>
                <a:close/>
              </a:path>
            </a:pathLst>
          </a:custGeom>
          <a:solidFill>
            <a:srgbClr val="D60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67509" y="5911875"/>
            <a:ext cx="2078481" cy="49262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638" y="3722370"/>
            <a:ext cx="3620112" cy="9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1066800" y="539750"/>
            <a:ext cx="10147300" cy="2498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>
                <a:latin typeface="PT Sans"/>
                <a:cs typeface="PT Sans"/>
              </a:rPr>
              <a:t>Os servizos meteorolóxicos ós que podemos acceder con </a:t>
            </a:r>
            <a:r>
              <a:rPr lang="gl-ES" sz="1450" spc="15" dirty="0" err="1">
                <a:latin typeface="PT Sans"/>
                <a:cs typeface="PT Sans"/>
              </a:rPr>
              <a:t>meteospain</a:t>
            </a:r>
            <a:r>
              <a:rPr lang="gl-ES" sz="1450" spc="15" dirty="0">
                <a:latin typeface="PT Sans"/>
                <a:cs typeface="PT Sans"/>
              </a:rPr>
              <a:t> son</a:t>
            </a:r>
            <a:r>
              <a:rPr lang="en-GB" sz="1450" spc="15" dirty="0">
                <a:latin typeface="PT Sans"/>
                <a:cs typeface="PT Sans"/>
              </a:rPr>
              <a:t>:</a:t>
            </a:r>
            <a:endParaRPr sz="1450" dirty="0">
              <a:latin typeface="PT Sans"/>
              <a:cs typeface="PT San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53245"/>
            <a:ext cx="2559050" cy="16954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75" y="1204507"/>
            <a:ext cx="2190750" cy="15494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68800"/>
            <a:ext cx="4006850" cy="9779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19575"/>
            <a:ext cx="3257550" cy="12763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147357"/>
            <a:ext cx="2844800" cy="1663700"/>
          </a:xfrm>
          <a:prstGeom prst="rect">
            <a:avLst/>
          </a:prstGeom>
        </p:spPr>
      </p:pic>
      <p:sp>
        <p:nvSpPr>
          <p:cNvPr id="15" name="object 2"/>
          <p:cNvSpPr txBox="1"/>
          <p:nvPr/>
        </p:nvSpPr>
        <p:spPr>
          <a:xfrm>
            <a:off x="2014553" y="3219284"/>
            <a:ext cx="669894" cy="2498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GB" sz="1450" spc="15" dirty="0">
                <a:latin typeface="PT Sans"/>
                <a:cs typeface="PT Sans"/>
              </a:rPr>
              <a:t>AEMET</a:t>
            </a:r>
            <a:endParaRPr sz="1450" dirty="0">
              <a:latin typeface="PT Sans"/>
              <a:cs typeface="PT Sans"/>
            </a:endParaRPr>
          </a:p>
        </p:txBody>
      </p:sp>
      <p:sp>
        <p:nvSpPr>
          <p:cNvPr id="16" name="object 2"/>
          <p:cNvSpPr txBox="1"/>
          <p:nvPr/>
        </p:nvSpPr>
        <p:spPr>
          <a:xfrm>
            <a:off x="5668176" y="3211268"/>
            <a:ext cx="976297" cy="2659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GB" sz="1450" spc="15" dirty="0">
                <a:latin typeface="PT Sans"/>
                <a:cs typeface="PT Sans"/>
              </a:rPr>
              <a:t>METEOCAT</a:t>
            </a:r>
            <a:endParaRPr sz="1450" dirty="0">
              <a:latin typeface="PT Sans"/>
              <a:cs typeface="PT Sans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9309500" y="3223907"/>
            <a:ext cx="1129499" cy="2659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GB" sz="1450" spc="15" dirty="0">
                <a:latin typeface="PT Sans"/>
                <a:cs typeface="PT Sans"/>
              </a:rPr>
              <a:t>METEOMATIC</a:t>
            </a:r>
            <a:endParaRPr sz="1450" dirty="0">
              <a:latin typeface="PT Sans"/>
              <a:cs typeface="PT Sans"/>
            </a:endParaRPr>
          </a:p>
        </p:txBody>
      </p:sp>
      <p:sp>
        <p:nvSpPr>
          <p:cNvPr id="18" name="object 2"/>
          <p:cNvSpPr txBox="1"/>
          <p:nvPr/>
        </p:nvSpPr>
        <p:spPr>
          <a:xfrm>
            <a:off x="2817828" y="5645150"/>
            <a:ext cx="669894" cy="2498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GB" sz="1450" spc="15" dirty="0">
                <a:latin typeface="PT Sans"/>
                <a:cs typeface="PT Sans"/>
              </a:rPr>
              <a:t>RIA</a:t>
            </a:r>
            <a:endParaRPr sz="1450" dirty="0">
              <a:latin typeface="PT Sans"/>
              <a:cs typeface="PT Sans"/>
            </a:endParaRPr>
          </a:p>
        </p:txBody>
      </p:sp>
      <p:sp>
        <p:nvSpPr>
          <p:cNvPr id="19" name="object 2"/>
          <p:cNvSpPr txBox="1"/>
          <p:nvPr/>
        </p:nvSpPr>
        <p:spPr>
          <a:xfrm>
            <a:off x="7669814" y="5645150"/>
            <a:ext cx="1316422" cy="2659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GB" sz="1450" spc="15" dirty="0">
                <a:latin typeface="PT Sans"/>
                <a:cs typeface="PT Sans"/>
              </a:rPr>
              <a:t>METEOGALICIA</a:t>
            </a:r>
            <a:endParaRPr sz="1450" dirty="0"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5125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1066800" y="539750"/>
            <a:ext cx="10147300" cy="2498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O paquete </a:t>
            </a:r>
            <a:r>
              <a:rPr lang="gl-ES" sz="1450" spc="15" dirty="0" err="1" smtClean="0">
                <a:latin typeface="PT Sans"/>
                <a:cs typeface="PT Sans"/>
              </a:rPr>
              <a:t>meteospain</a:t>
            </a:r>
            <a:r>
              <a:rPr lang="gl-ES" sz="1450" spc="15" dirty="0" smtClean="0">
                <a:latin typeface="PT Sans"/>
                <a:cs typeface="PT Sans"/>
              </a:rPr>
              <a:t> atópase no CRAN e pode instalarse coa sentencia: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4524375" y="1073150"/>
            <a:ext cx="3232150" cy="2501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install.packages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(‘</a:t>
            </a: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meteospain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’)</a:t>
            </a:r>
          </a:p>
        </p:txBody>
      </p:sp>
      <p:sp>
        <p:nvSpPr>
          <p:cNvPr id="12" name="object 2"/>
          <p:cNvSpPr txBox="1"/>
          <p:nvPr/>
        </p:nvSpPr>
        <p:spPr>
          <a:xfrm>
            <a:off x="1070499" y="1622580"/>
            <a:ext cx="10147300" cy="2498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O paquete ten unha boa documentación e manuais. </a:t>
            </a:r>
            <a:r>
              <a:rPr lang="gl-ES" sz="1450" spc="15" dirty="0" smtClean="0">
                <a:latin typeface="PT Sans"/>
                <a:cs typeface="PT Sans"/>
              </a:rPr>
              <a:t>Pode atoparse a información en:</a:t>
            </a:r>
            <a:endParaRPr lang="gl-ES" sz="1450" spc="15" dirty="0" smtClean="0">
              <a:latin typeface="PT Sans"/>
              <a:cs typeface="PT 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00375" y="2177229"/>
            <a:ext cx="6280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https://cran.r-project.org/web/packages/meteospain/index.html</a:t>
            </a:r>
            <a:r>
              <a:rPr lang="en-GB" dirty="0"/>
              <a:t> </a:t>
            </a:r>
            <a:endParaRPr lang="en-GB" dirty="0"/>
          </a:p>
        </p:txBody>
      </p:sp>
      <p:sp>
        <p:nvSpPr>
          <p:cNvPr id="13" name="object 2"/>
          <p:cNvSpPr txBox="1"/>
          <p:nvPr/>
        </p:nvSpPr>
        <p:spPr>
          <a:xfrm>
            <a:off x="533400" y="2808835"/>
            <a:ext cx="10896600" cy="29377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Ten catro funcións principais: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>
                <a:latin typeface="Consolas" panose="020B0609020204030204" pitchFamily="49" charset="0"/>
                <a:cs typeface="PT Sans"/>
              </a:rPr>
              <a:t>get_meteo_from</a:t>
            </a:r>
            <a:r>
              <a:rPr lang="gl-ES" sz="1450" spc="15" dirty="0" smtClean="0">
                <a:latin typeface="PT Sans"/>
                <a:cs typeface="PT Sans"/>
              </a:rPr>
              <a:t>: permite obter datos do servizo meteorolóxico seleccionado.</a:t>
            </a:r>
          </a:p>
          <a:p>
            <a:pPr marL="12700" marR="5080" lvl="1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    </a:t>
            </a: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get_meteo_from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(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service = c("</a:t>
            </a:r>
            <a:r>
              <a:rPr lang="en-GB" sz="1450" spc="15" dirty="0" err="1">
                <a:latin typeface="Consolas" panose="020B0609020204030204" pitchFamily="49" charset="0"/>
                <a:cs typeface="PT Sans"/>
              </a:rPr>
              <a:t>aemet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", "</a:t>
            </a:r>
            <a:r>
              <a:rPr lang="en-GB" sz="1450" spc="15" dirty="0" err="1">
                <a:latin typeface="Consolas" panose="020B0609020204030204" pitchFamily="49" charset="0"/>
                <a:cs typeface="PT Sans"/>
              </a:rPr>
              <a:t>meteocat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", "</a:t>
            </a:r>
            <a:r>
              <a:rPr lang="en-GB" sz="1450" spc="15" dirty="0" err="1">
                <a:latin typeface="Consolas" panose="020B0609020204030204" pitchFamily="49" charset="0"/>
                <a:cs typeface="PT Sans"/>
              </a:rPr>
              <a:t>meteoclimatic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", "</a:t>
            </a:r>
            <a:r>
              <a:rPr lang="en-GB" sz="1450" spc="15" dirty="0" err="1">
                <a:latin typeface="Consolas" panose="020B0609020204030204" pitchFamily="49" charset="0"/>
                <a:cs typeface="PT Sans"/>
              </a:rPr>
              <a:t>meteogalicia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", "ria"),</a:t>
            </a:r>
            <a:r>
              <a:rPr lang="gl-ES" sz="1450" spc="15" dirty="0">
                <a:latin typeface="Consolas" panose="020B0609020204030204" pitchFamily="49" charset="0"/>
                <a:cs typeface="PT Sans"/>
              </a:rPr>
              <a:t> </a:t>
            </a:r>
            <a:r>
              <a:rPr lang="gl-ES" sz="1450" spc="15" dirty="0" err="1">
                <a:latin typeface="Consolas" panose="020B0609020204030204" pitchFamily="49" charset="0"/>
                <a:cs typeface="PT Sans"/>
              </a:rPr>
              <a:t>options</a:t>
            </a:r>
            <a:r>
              <a:rPr lang="gl-ES" sz="1450" spc="15" dirty="0">
                <a:latin typeface="Consolas" panose="020B0609020204030204" pitchFamily="49" charset="0"/>
                <a:cs typeface="PT Sans"/>
              </a:rPr>
              <a:t>)</a:t>
            </a:r>
          </a:p>
          <a:p>
            <a:pPr marL="469900" marR="5080" lvl="1">
              <a:lnSpc>
                <a:spcPct val="113799"/>
              </a:lnSpc>
              <a:spcBef>
                <a:spcPts val="90"/>
              </a:spcBef>
            </a:pPr>
            <a:endParaRPr lang="gl-ES" sz="1450" spc="15" dirty="0">
              <a:latin typeface="PT Sans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>
                <a:latin typeface="Consolas" panose="020B0609020204030204" pitchFamily="49" charset="0"/>
                <a:cs typeface="PT Sans"/>
              </a:rPr>
              <a:t>get_quota_from</a:t>
            </a:r>
            <a:r>
              <a:rPr lang="gl-ES" sz="1450" spc="15" dirty="0" smtClean="0">
                <a:latin typeface="PT Sans"/>
                <a:cs typeface="PT Sans"/>
              </a:rPr>
              <a:t>: permite obter información da API utilizada no servizo meteorolóxico (en caso de que o teña).</a:t>
            </a:r>
          </a:p>
          <a:p>
            <a:pPr marL="12700" marR="5080" lvl="1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Arial Black" panose="020B0A04020102020204" pitchFamily="34" charset="0"/>
                <a:cs typeface="PT Sans"/>
              </a:rPr>
              <a:t>			</a:t>
            </a: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get_quota_from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(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service = c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("</a:t>
            </a:r>
            <a:r>
              <a:rPr lang="en-GB" sz="1450" spc="15" dirty="0" err="1">
                <a:latin typeface="Consolas" panose="020B0609020204030204" pitchFamily="49" charset="0"/>
                <a:cs typeface="PT Sans"/>
              </a:rPr>
              <a:t>meteocat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"),</a:t>
            </a:r>
            <a:r>
              <a:rPr lang="gl-ES" sz="1450" spc="15" dirty="0">
                <a:latin typeface="Consolas" panose="020B0609020204030204" pitchFamily="49" charset="0"/>
                <a:cs typeface="PT Sans"/>
              </a:rPr>
              <a:t> </a:t>
            </a:r>
            <a:r>
              <a:rPr lang="gl-ES" sz="1450" spc="15" dirty="0" err="1">
                <a:latin typeface="Consolas" panose="020B0609020204030204" pitchFamily="49" charset="0"/>
                <a:cs typeface="PT Sans"/>
              </a:rPr>
              <a:t>options</a:t>
            </a:r>
            <a:r>
              <a:rPr lang="gl-ES" sz="1450" spc="15" dirty="0">
                <a:latin typeface="Consolas" panose="020B0609020204030204" pitchFamily="49" charset="0"/>
                <a:cs typeface="PT Sans"/>
              </a:rPr>
              <a:t>)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PT Sans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>
                <a:latin typeface="Consolas" panose="020B0609020204030204" pitchFamily="49" charset="0"/>
                <a:cs typeface="PT Sans"/>
              </a:rPr>
              <a:t>get_stations_info_from</a:t>
            </a:r>
            <a:r>
              <a:rPr lang="gl-ES" sz="1450" spc="15" dirty="0" smtClean="0">
                <a:latin typeface="PT Sans"/>
                <a:cs typeface="PT Sans"/>
              </a:rPr>
              <a:t>: permite obter información das estacións dos diferentes servizos.</a:t>
            </a:r>
          </a:p>
          <a:p>
            <a:pPr marL="12700" marR="5080" lvl="1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get_stations_info_from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(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service = c("</a:t>
            </a:r>
            <a:r>
              <a:rPr lang="en-GB" sz="1450" spc="15" dirty="0" err="1">
                <a:latin typeface="Consolas" panose="020B0609020204030204" pitchFamily="49" charset="0"/>
                <a:cs typeface="PT Sans"/>
              </a:rPr>
              <a:t>aemet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", "</a:t>
            </a:r>
            <a:r>
              <a:rPr lang="en-GB" sz="1450" spc="15" dirty="0" err="1">
                <a:latin typeface="Consolas" panose="020B0609020204030204" pitchFamily="49" charset="0"/>
                <a:cs typeface="PT Sans"/>
              </a:rPr>
              <a:t>meteocat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", "</a:t>
            </a:r>
            <a:r>
              <a:rPr lang="en-GB" sz="1450" spc="15" dirty="0" err="1">
                <a:latin typeface="Consolas" panose="020B0609020204030204" pitchFamily="49" charset="0"/>
                <a:cs typeface="PT Sans"/>
              </a:rPr>
              <a:t>meteoclimatic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", "</a:t>
            </a:r>
            <a:r>
              <a:rPr lang="en-GB" sz="1450" spc="15" dirty="0" err="1">
                <a:latin typeface="Consolas" panose="020B0609020204030204" pitchFamily="49" charset="0"/>
                <a:cs typeface="PT Sans"/>
              </a:rPr>
              <a:t>meteogalicia</a:t>
            </a:r>
            <a:r>
              <a:rPr lang="en-GB" sz="1450" spc="15" dirty="0">
                <a:latin typeface="Consolas" panose="020B0609020204030204" pitchFamily="49" charset="0"/>
                <a:cs typeface="PT Sans"/>
              </a:rPr>
              <a:t>", "ria"),</a:t>
            </a:r>
            <a:r>
              <a:rPr lang="gl-ES" sz="1450" spc="15" dirty="0">
                <a:latin typeface="Consolas" panose="020B0609020204030204" pitchFamily="49" charset="0"/>
                <a:cs typeface="PT Sans"/>
              </a:rPr>
              <a:t> </a:t>
            </a:r>
            <a:r>
              <a:rPr lang="gl-ES" sz="1450" spc="15" dirty="0" err="1">
                <a:latin typeface="Consolas" panose="020B0609020204030204" pitchFamily="49" charset="0"/>
                <a:cs typeface="PT Sans"/>
              </a:rPr>
              <a:t>options</a:t>
            </a:r>
            <a:r>
              <a:rPr lang="gl-ES" sz="1450" spc="15" dirty="0">
                <a:latin typeface="Consolas" panose="020B0609020204030204" pitchFamily="49" charset="0"/>
                <a:cs typeface="PT Sans"/>
              </a:rPr>
              <a:t>)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gl-ES" sz="1450" spc="15" dirty="0" smtClean="0">
              <a:latin typeface="PT Sans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>
                <a:latin typeface="Consolas" panose="020B0609020204030204" pitchFamily="49" charset="0"/>
                <a:cs typeface="PT Sans"/>
              </a:rPr>
              <a:t>services_options</a:t>
            </a:r>
            <a:r>
              <a:rPr lang="gl-ES" sz="1450" spc="15" dirty="0" smtClean="0">
                <a:latin typeface="PT Sans"/>
                <a:cs typeface="PT Sans"/>
              </a:rPr>
              <a:t>: mostra as opcións para acceder ós diferentes servizos.</a:t>
            </a:r>
          </a:p>
        </p:txBody>
      </p:sp>
    </p:spTree>
    <p:extLst>
      <p:ext uri="{BB962C8B-B14F-4D97-AF65-F5344CB8AC3E}">
        <p14:creationId xmlns:p14="http://schemas.microsoft.com/office/powerpoint/2010/main" val="21591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311150"/>
            <a:ext cx="1302962" cy="762000"/>
          </a:xfrm>
          <a:prstGeom prst="rect">
            <a:avLst/>
          </a:prstGeom>
        </p:spPr>
      </p:pic>
      <p:sp>
        <p:nvSpPr>
          <p:cNvPr id="21" name="object 2"/>
          <p:cNvSpPr txBox="1"/>
          <p:nvPr/>
        </p:nvSpPr>
        <p:spPr>
          <a:xfrm>
            <a:off x="609600" y="1225550"/>
            <a:ext cx="10147300" cy="5202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>
                <a:latin typeface="PT Sans"/>
                <a:cs typeface="PT Sans"/>
              </a:rPr>
              <a:t>AEMET dispón dun servicio </a:t>
            </a:r>
            <a:r>
              <a:rPr lang="gl-ES" sz="1450" i="1" spc="15" dirty="0">
                <a:latin typeface="PT Sans"/>
                <a:cs typeface="PT Sans"/>
              </a:rPr>
              <a:t>Open Data</a:t>
            </a:r>
            <a:r>
              <a:rPr lang="gl-ES" sz="1450" spc="15" dirty="0">
                <a:latin typeface="PT Sans"/>
                <a:cs typeface="PT Sans"/>
              </a:rPr>
              <a:t> que é unha API REST que permite a difusión e </a:t>
            </a:r>
            <a:r>
              <a:rPr lang="gl-ES" sz="1450" spc="15" dirty="0" err="1">
                <a:latin typeface="PT Sans"/>
                <a:cs typeface="PT Sans"/>
              </a:rPr>
              <a:t>reutilización</a:t>
            </a:r>
            <a:r>
              <a:rPr lang="gl-ES" sz="1450" spc="15" dirty="0">
                <a:latin typeface="PT Sans"/>
                <a:cs typeface="PT Sans"/>
              </a:rPr>
              <a:t> da información meteorolóxica e climatolóxica. </a:t>
            </a:r>
            <a:endParaRPr sz="1450" dirty="0">
              <a:latin typeface="PT Sans"/>
              <a:cs typeface="PT San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F3AD37-9644-0C28-CF74-91E50541D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1" y="2051165"/>
            <a:ext cx="995857" cy="995857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536A89ED-C534-F01D-F190-571BA2355F27}"/>
              </a:ext>
            </a:extLst>
          </p:cNvPr>
          <p:cNvSpPr txBox="1"/>
          <p:nvPr/>
        </p:nvSpPr>
        <p:spPr>
          <a:xfrm>
            <a:off x="2057400" y="2288957"/>
            <a:ext cx="9067800" cy="5042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>
                <a:latin typeface="PT Sans"/>
                <a:cs typeface="PT Sans"/>
              </a:rPr>
              <a:t>Unha API REST é un servicio que nos provee dunhas funcións que nos dan a capacidade de facer uso dun servicio web que non é noso, dentro dunha aplicación propia, de forma segura.</a:t>
            </a:r>
            <a:endParaRPr sz="1450" dirty="0">
              <a:latin typeface="PT Sans"/>
              <a:cs typeface="PT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439DF6-E007-EB0F-1C5A-DC002B06ABD3}"/>
              </a:ext>
            </a:extLst>
          </p:cNvPr>
          <p:cNvSpPr txBox="1"/>
          <p:nvPr/>
        </p:nvSpPr>
        <p:spPr>
          <a:xfrm>
            <a:off x="3095625" y="3282950"/>
            <a:ext cx="5175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https://opendata.aemet.es/centrodedescargas/inicio</a:t>
            </a:r>
            <a:r>
              <a:rPr lang="es-ES" dirty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3" y="4502150"/>
            <a:ext cx="989554" cy="989554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536A89ED-C534-F01D-F190-571BA2355F27}"/>
              </a:ext>
            </a:extLst>
          </p:cNvPr>
          <p:cNvSpPr txBox="1"/>
          <p:nvPr/>
        </p:nvSpPr>
        <p:spPr>
          <a:xfrm>
            <a:off x="2057400" y="4744806"/>
            <a:ext cx="9067800" cy="5202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Para acceder ó servizo de AEMET </a:t>
            </a:r>
            <a:r>
              <a:rPr lang="gl-ES" sz="1450" i="1" spc="15" dirty="0" smtClean="0">
                <a:latin typeface="PT Sans"/>
                <a:cs typeface="PT Sans"/>
              </a:rPr>
              <a:t>Open Data</a:t>
            </a:r>
            <a:r>
              <a:rPr lang="gl-ES" sz="1450" spc="15" dirty="0" smtClean="0">
                <a:latin typeface="PT Sans"/>
                <a:cs typeface="PT Sans"/>
              </a:rPr>
              <a:t> fai falla dispoñer dunha API </a:t>
            </a:r>
            <a:r>
              <a:rPr lang="gl-ES" sz="1450" spc="15" dirty="0" err="1" smtClean="0">
                <a:latin typeface="PT Sans"/>
                <a:cs typeface="PT Sans"/>
              </a:rPr>
              <a:t>Key</a:t>
            </a:r>
            <a:r>
              <a:rPr lang="gl-ES" sz="1450" spc="15" dirty="0" smtClean="0">
                <a:latin typeface="PT Sans"/>
                <a:cs typeface="PT Sans"/>
              </a:rPr>
              <a:t>, que é un identificador que permite contar os accesos que un usuario realiza á API.</a:t>
            </a:r>
            <a:endParaRPr sz="1450" dirty="0"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7532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311150"/>
            <a:ext cx="1302962" cy="762000"/>
          </a:xfrm>
          <a:prstGeom prst="rect">
            <a:avLst/>
          </a:prstGeom>
        </p:spPr>
      </p:pic>
      <p:sp>
        <p:nvSpPr>
          <p:cNvPr id="21" name="object 2"/>
          <p:cNvSpPr txBox="1"/>
          <p:nvPr/>
        </p:nvSpPr>
        <p:spPr>
          <a:xfrm>
            <a:off x="5986939" y="1301750"/>
            <a:ext cx="4876800" cy="4515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Datos da estación (identificador, coordenadas, altitude…)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Data da hora final do período de observación.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Precipitación acumulada.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Velocidade e dirección do vento (máxima, media…)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Humidade relativa.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Insolación.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Presión (instantánea, reducida a nivel do mar…)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Temperatura solo (a 0cm, -5cm, -20cm)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Temperatura (instantánea, mínima, máxima…)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Visibilidade.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Altura do nivel da superficie de referencia barométrica.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Recorrido do vento.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Espesor da capa de neve.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PT Sans"/>
              <a:cs typeface="PT Sans"/>
            </a:endParaRP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sz="1450" dirty="0">
              <a:latin typeface="PT Sans"/>
              <a:cs typeface="PT Sans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4648200" y="2060483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ject 2"/>
          <p:cNvSpPr txBox="1"/>
          <p:nvPr/>
        </p:nvSpPr>
        <p:spPr>
          <a:xfrm>
            <a:off x="762000" y="1301750"/>
            <a:ext cx="4876800" cy="53424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Algúns datos dispoñibles no servizo </a:t>
            </a:r>
            <a:r>
              <a:rPr lang="gl-ES" sz="1450" i="1" spc="15" dirty="0" smtClean="0">
                <a:latin typeface="PT Sans"/>
                <a:cs typeface="PT Sans"/>
              </a:rPr>
              <a:t>Open Data</a:t>
            </a:r>
            <a:r>
              <a:rPr lang="gl-ES" sz="1450" spc="15" dirty="0" smtClean="0">
                <a:latin typeface="PT Sans"/>
                <a:cs typeface="PT Sans"/>
              </a:rPr>
              <a:t> de AEMET: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Observación convencional: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Último mensaxe de observación elaborado.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Datos de observación (por estación).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Redes especiais: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Datos de radiación global, directa ou difusa.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Datos de contaminación de fondo (por estación).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Rede de raios: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Mapa cos raios rexistrados en período estándar.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Información de satélite: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Imaxes de produtos derivados de satélite.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Valores climatolóxicos: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Climatoloxías diarias (por estación).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Valores normais (por estación).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Predicións específicas: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Predición horaria (por municipios).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Predición de montaña.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smtClean="0">
                <a:latin typeface="PT Sans"/>
                <a:cs typeface="PT Sans"/>
              </a:rPr>
              <a:t>…</a:t>
            </a: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PT Sans"/>
              <a:cs typeface="PT Sans"/>
            </a:endParaRP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sz="1450" dirty="0">
              <a:latin typeface="PT Sans"/>
              <a:cs typeface="PT San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28011" y="2064306"/>
            <a:ext cx="3443989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/>
          <p:cNvSpPr/>
          <p:nvPr/>
        </p:nvSpPr>
        <p:spPr>
          <a:xfrm>
            <a:off x="6324600" y="1149350"/>
            <a:ext cx="4539139" cy="449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311150"/>
            <a:ext cx="1302962" cy="762000"/>
          </a:xfrm>
          <a:prstGeom prst="rect">
            <a:avLst/>
          </a:prstGeom>
        </p:spPr>
      </p:pic>
      <p:sp>
        <p:nvSpPr>
          <p:cNvPr id="21" name="object 2"/>
          <p:cNvSpPr txBox="1"/>
          <p:nvPr/>
        </p:nvSpPr>
        <p:spPr>
          <a:xfrm>
            <a:off x="609600" y="1225550"/>
            <a:ext cx="10147300" cy="787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Para obter os datos de AEMET é necesario introducir a API </a:t>
            </a:r>
            <a:r>
              <a:rPr lang="gl-ES" sz="1450" spc="15" dirty="0" err="1" smtClean="0">
                <a:latin typeface="PT Sans"/>
                <a:cs typeface="PT Sans"/>
              </a:rPr>
              <a:t>Key</a:t>
            </a:r>
            <a:r>
              <a:rPr lang="gl-ES" sz="1450" spc="15" dirty="0" smtClean="0">
                <a:latin typeface="PT Sans"/>
                <a:cs typeface="PT Sans"/>
              </a:rPr>
              <a:t> nas peticións. Para evitar escribir a chave no código, pódese empregar o paquete </a:t>
            </a:r>
            <a:r>
              <a:rPr lang="gl-ES" sz="1450" i="1" spc="15" dirty="0" err="1" smtClean="0">
                <a:latin typeface="PT Sans"/>
                <a:cs typeface="PT Sans"/>
              </a:rPr>
              <a:t>keyring</a:t>
            </a:r>
            <a:r>
              <a:rPr lang="gl-ES" sz="1450" spc="15" dirty="0" smtClean="0">
                <a:latin typeface="PT Sans"/>
                <a:cs typeface="PT Sans"/>
              </a:rPr>
              <a:t> que permite obter a chave correspondente.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sz="1450" dirty="0">
              <a:latin typeface="PT Sans"/>
              <a:cs typeface="PT San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87910" y="2133197"/>
            <a:ext cx="459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>
                <a:hlinkClick r:id="rId4"/>
              </a:rPr>
              <a:t>CRAN.R-project.org/package=keyring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endParaRPr lang="en-GB" dirty="0"/>
          </a:p>
        </p:txBody>
      </p:sp>
      <p:sp>
        <p:nvSpPr>
          <p:cNvPr id="12" name="object 2"/>
          <p:cNvSpPr txBox="1"/>
          <p:nvPr/>
        </p:nvSpPr>
        <p:spPr>
          <a:xfrm>
            <a:off x="609600" y="2901950"/>
            <a:ext cx="10147300" cy="18251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b="1" spc="15" dirty="0" smtClean="0">
                <a:latin typeface="PT Sans"/>
                <a:cs typeface="PT Sans"/>
              </a:rPr>
              <a:t>Exemplo: </a:t>
            </a:r>
            <a:r>
              <a:rPr lang="gl-ES" sz="1450" spc="15" dirty="0" smtClean="0">
                <a:latin typeface="PT Sans"/>
                <a:cs typeface="PT Sans"/>
              </a:rPr>
              <a:t>Obter os datos diarios para todas as estacións de AEMET.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en-US" altLang="en-US" sz="1400" dirty="0" smtClean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en-US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err="1" smtClean="0">
                <a:solidFill>
                  <a:srgbClr val="333333"/>
                </a:solidFill>
                <a:latin typeface="Consolas" panose="020B0609020204030204" pitchFamily="49" charset="0"/>
              </a:rPr>
              <a:t>api_options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7020"/>
                </a:solidFill>
                <a:latin typeface="Consolas" panose="020B0609020204030204" pitchFamily="49" charset="0"/>
              </a:rPr>
              <a:t>&lt;-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aemet_options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'daily'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dirty="0" err="1">
                <a:solidFill>
                  <a:srgbClr val="7D9029"/>
                </a:solidFill>
                <a:latin typeface="Consolas" panose="020B0609020204030204" pitchFamily="49" charset="0"/>
              </a:rPr>
              <a:t>start_date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'2023-10-13'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 </a:t>
            </a:r>
            <a:r>
              <a:rPr lang="en-US" altLang="en-US" sz="1400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end_date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'2023-10-13'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  <a:r>
              <a:rPr lang="en-US" altLang="en-US" sz="1400" dirty="0" err="1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aemet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data 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&lt;- </a:t>
            </a:r>
            <a:r>
              <a:rPr 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get_meteo_from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 err="1" smtClean="0">
                <a:solidFill>
                  <a:srgbClr val="4070A0"/>
                </a:solidFill>
                <a:latin typeface="Consolas" panose="020B0609020204030204" pitchFamily="49" charset="0"/>
              </a:rPr>
              <a:t>aemet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</a:t>
            </a:r>
            <a:r>
              <a:rPr 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options = </a:t>
            </a:r>
            <a:r>
              <a:rPr 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api_options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  <a:endParaRPr lang="gl-E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sz="1450" dirty="0"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9236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311150"/>
            <a:ext cx="1302962" cy="762000"/>
          </a:xfrm>
          <a:prstGeom prst="rect">
            <a:avLst/>
          </a:prstGeom>
        </p:spPr>
      </p:pic>
      <p:sp>
        <p:nvSpPr>
          <p:cNvPr id="12" name="object 2"/>
          <p:cNvSpPr txBox="1"/>
          <p:nvPr/>
        </p:nvSpPr>
        <p:spPr>
          <a:xfrm>
            <a:off x="609600" y="1256903"/>
            <a:ext cx="10147300" cy="15754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b="1" spc="15" dirty="0" smtClean="0">
                <a:latin typeface="PT Sans"/>
                <a:cs typeface="PT Sans"/>
              </a:rPr>
              <a:t>Exemplo: </a:t>
            </a:r>
            <a:r>
              <a:rPr lang="gl-ES" sz="1450" spc="15" dirty="0" smtClean="0">
                <a:latin typeface="PT Sans"/>
                <a:cs typeface="PT Sans"/>
              </a:rPr>
              <a:t>Obter os datos diarios para todas as estacións de AEMET.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gl-ES" sz="1450" spc="15" dirty="0" smtClean="0">
              <a:latin typeface="PT Sans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api_options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7020"/>
                </a:solidFill>
                <a:latin typeface="Consolas" panose="020B0609020204030204" pitchFamily="49" charset="0"/>
              </a:rPr>
              <a:t>&lt;-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aemet_options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'daily'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dirty="0" err="1">
                <a:solidFill>
                  <a:srgbClr val="7D9029"/>
                </a:solidFill>
                <a:latin typeface="Consolas" panose="020B0609020204030204" pitchFamily="49" charset="0"/>
              </a:rPr>
              <a:t>start_date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'2023-10-13'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 </a:t>
            </a:r>
            <a:r>
              <a:rPr lang="en-US" altLang="en-US" sz="1400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end_date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'2023-10-13'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  <a:r>
              <a:rPr lang="en-US" altLang="en-US" sz="1400" dirty="0" err="1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aemet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data 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&lt;- </a:t>
            </a:r>
            <a:r>
              <a:rPr 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get_meteo_from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 err="1" smtClean="0">
                <a:solidFill>
                  <a:srgbClr val="4070A0"/>
                </a:solidFill>
                <a:latin typeface="Consolas" panose="020B0609020204030204" pitchFamily="49" charset="0"/>
              </a:rPr>
              <a:t>aemet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</a:t>
            </a:r>
            <a:r>
              <a:rPr 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options = </a:t>
            </a:r>
            <a:r>
              <a:rPr 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api_options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  <a:endParaRPr lang="gl-E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sz="1450" dirty="0">
              <a:latin typeface="PT Sans"/>
              <a:cs typeface="PT Sans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610340" y="2793427"/>
            <a:ext cx="10147300" cy="7842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Devolve un obxecto espacial </a:t>
            </a:r>
            <a:r>
              <a:rPr lang="gl-ES" sz="1450" i="1" spc="15" dirty="0" err="1" smtClean="0">
                <a:latin typeface="PT Sans"/>
                <a:cs typeface="PT Sans"/>
              </a:rPr>
              <a:t>sf</a:t>
            </a:r>
            <a:r>
              <a:rPr lang="gl-ES" sz="1450" i="1" spc="15" dirty="0" smtClean="0">
                <a:latin typeface="PT Sans"/>
                <a:cs typeface="PT Sans"/>
              </a:rPr>
              <a:t> </a:t>
            </a:r>
            <a:r>
              <a:rPr lang="gl-ES" sz="1450" spc="15" dirty="0" smtClean="0">
                <a:latin typeface="PT Sans"/>
                <a:cs typeface="PT Sans"/>
              </a:rPr>
              <a:t>cos datos das estacións meteorolóxicas: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 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sz="1450" dirty="0">
              <a:latin typeface="PT Sans"/>
              <a:cs typeface="PT San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60" y="3247813"/>
            <a:ext cx="10336067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6016752"/>
            <a:ext cx="832401" cy="63082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9" y="311150"/>
            <a:ext cx="1302962" cy="762000"/>
          </a:xfrm>
          <a:prstGeom prst="rect">
            <a:avLst/>
          </a:prstGeom>
        </p:spPr>
      </p:pic>
      <p:sp>
        <p:nvSpPr>
          <p:cNvPr id="21" name="object 2"/>
          <p:cNvSpPr txBox="1"/>
          <p:nvPr/>
        </p:nvSpPr>
        <p:spPr>
          <a:xfrm>
            <a:off x="609600" y="1225550"/>
            <a:ext cx="10147300" cy="55796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gl-ES" sz="1450" spc="15" dirty="0" smtClean="0">
                <a:latin typeface="PT Sans"/>
                <a:cs typeface="PT Sans"/>
              </a:rPr>
              <a:t>As resolucións temporais ás que se poden acceder son:</a:t>
            </a: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current_day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últimas 24 horas seleccionadas.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600" dirty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aemet_options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 smtClean="0">
                <a:solidFill>
                  <a:srgbClr val="4070A0"/>
                </a:solidFill>
                <a:latin typeface="Consolas" panose="020B0609020204030204" pitchFamily="49" charset="0"/>
              </a:rPr>
              <a:t>current_day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u="sng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aemet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daily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medidas agregadas diarias.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6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aemet_options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'daily'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start_date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'2023-10-13'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    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400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end_date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'2023-10-13'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aemet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  <a:endParaRPr lang="gl-ES" sz="1400" spc="15" dirty="0">
              <a:latin typeface="PT Sans" panose="020B0503020203020204" pitchFamily="34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monthly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medidas mensuais agregadas para unha única estación.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aemet_options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monthly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start_date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'2023-09-13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    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400" u="sng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end_date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'2023-10-13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  <a:r>
              <a:rPr lang="en-US" altLang="en-US" sz="1400" u="sng" dirty="0">
                <a:solidFill>
                  <a:srgbClr val="7D9029"/>
                </a:solidFill>
                <a:latin typeface="Consolas" panose="020B0609020204030204" pitchFamily="49" charset="0"/>
              </a:rPr>
              <a:t>station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'0149X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         </a:t>
            </a:r>
            <a:r>
              <a:rPr lang="en-US" altLang="en-US" sz="1400" u="sng" dirty="0" err="1" smtClean="0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aemet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  <a:endParaRPr lang="gl-ES" sz="1400" spc="15" dirty="0">
              <a:latin typeface="PT Sans" panose="020B0503020203020204" pitchFamily="34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gl-ES" sz="1450" spc="15" dirty="0" err="1" smtClean="0">
                <a:latin typeface="Consolas" panose="020B0609020204030204" pitchFamily="49" charset="0"/>
                <a:cs typeface="PT Sans"/>
              </a:rPr>
              <a:t>yearly</a:t>
            </a:r>
            <a:r>
              <a:rPr lang="gl-ES" sz="1450" spc="15" dirty="0" smtClean="0">
                <a:latin typeface="Consolas" panose="020B0609020204030204" pitchFamily="49" charset="0"/>
                <a:cs typeface="PT Sans"/>
              </a:rPr>
              <a:t>: 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valores anuais agregados</a:t>
            </a:r>
            <a:r>
              <a:rPr lang="gl-ES" sz="1450" spc="15" dirty="0">
                <a:latin typeface="PT Sans" panose="020B0503020203020204" pitchFamily="34" charset="0"/>
                <a:cs typeface="PT Sans"/>
              </a:rPr>
              <a:t> para unha única estación</a:t>
            </a:r>
            <a:r>
              <a:rPr lang="gl-ES" sz="1450" spc="15" dirty="0" smtClean="0">
                <a:latin typeface="PT Sans" panose="020B0503020203020204" pitchFamily="34" charset="0"/>
                <a:cs typeface="PT Sans"/>
              </a:rPr>
              <a:t>.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600" dirty="0" smtClean="0">
                <a:solidFill>
                  <a:srgbClr val="06287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400" dirty="0" err="1" smtClean="0">
                <a:solidFill>
                  <a:srgbClr val="06287E"/>
                </a:solidFill>
                <a:latin typeface="Consolas" panose="020B0609020204030204" pitchFamily="49" charset="0"/>
              </a:rPr>
              <a:t>aemet_options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u="sng" dirty="0" smtClean="0">
                <a:solidFill>
                  <a:srgbClr val="7D9029"/>
                </a:solidFill>
                <a:latin typeface="Consolas" panose="020B0609020204030204" pitchFamily="49" charset="0"/>
              </a:rPr>
              <a:t>resolution</a:t>
            </a:r>
            <a:r>
              <a:rPr lang="en-US" altLang="en-US" sz="1400" dirty="0" smtClean="0">
                <a:solidFill>
                  <a:srgbClr val="7D9029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yearly'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start_date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 smtClean="0">
                <a:solidFill>
                  <a:srgbClr val="4070A0"/>
                </a:solidFill>
                <a:latin typeface="Consolas" panose="020B0609020204030204" pitchFamily="49" charset="0"/>
              </a:rPr>
              <a:t>'2022-10-13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            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end_date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as.Date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'2023-10-13'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), </a:t>
            </a:r>
            <a:r>
              <a:rPr lang="en-US" altLang="en-US" sz="1400" u="sng" dirty="0">
                <a:solidFill>
                  <a:srgbClr val="7D9029"/>
                </a:solidFill>
                <a:latin typeface="Consolas" panose="020B0609020204030204" pitchFamily="49" charset="0"/>
              </a:rPr>
              <a:t>station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'0149X'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	              </a:t>
            </a:r>
            <a:r>
              <a:rPr lang="en-US" altLang="en-US" sz="1400" u="sng" dirty="0" err="1">
                <a:solidFill>
                  <a:srgbClr val="7D9029"/>
                </a:solidFill>
                <a:latin typeface="Consolas" panose="020B0609020204030204" pitchFamily="49" charset="0"/>
              </a:rPr>
              <a:t>api_key</a:t>
            </a:r>
            <a:r>
              <a:rPr lang="en-US" altLang="en-US" sz="1400" dirty="0">
                <a:solidFill>
                  <a:srgbClr val="7D9029"/>
                </a:solidFill>
                <a:latin typeface="Consolas" panose="020B0609020204030204" pitchFamily="49" charset="0"/>
              </a:rPr>
              <a:t> 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6287E"/>
                </a:solidFill>
                <a:latin typeface="Consolas" panose="020B0609020204030204" pitchFamily="49" charset="0"/>
              </a:rPr>
              <a:t>key_get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aemet</a:t>
            </a:r>
            <a:r>
              <a:rPr lang="en-US" altLang="en-US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))</a:t>
            </a:r>
            <a:endParaRPr lang="gl-ES" sz="1400" spc="15" dirty="0">
              <a:latin typeface="PT Sans" panose="020B0503020203020204" pitchFamily="34" charset="0"/>
              <a:cs typeface="PT Sans"/>
            </a:endParaRPr>
          </a:p>
          <a:p>
            <a:pPr marL="755650" marR="5080" lvl="1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>
              <a:latin typeface="PT Sans" panose="020B0503020203020204" pitchFamily="34" charset="0"/>
              <a:cs typeface="PT Sans"/>
            </a:endParaRPr>
          </a:p>
          <a:p>
            <a:pPr marL="298450" marR="5080" indent="-285750">
              <a:lnSpc>
                <a:spcPct val="113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gl-ES" sz="1450" spc="15" dirty="0" smtClean="0">
              <a:latin typeface="Consolas" panose="020B0609020204030204" pitchFamily="49" charset="0"/>
              <a:cs typeface="PT Sans"/>
            </a:endParaRPr>
          </a:p>
          <a:p>
            <a:pPr marL="12700" marR="5080">
              <a:lnSpc>
                <a:spcPct val="113799"/>
              </a:lnSpc>
              <a:spcBef>
                <a:spcPts val="90"/>
              </a:spcBef>
            </a:pPr>
            <a:endParaRPr sz="1450" dirty="0"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2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1158</Words>
  <Application>Microsoft Office PowerPoint</Application>
  <PresentationFormat>Personalizado</PresentationFormat>
  <Paragraphs>232</Paragraphs>
  <Slides>21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Consolas</vt:lpstr>
      <vt:lpstr>Minion Pro</vt:lpstr>
      <vt:lpstr>PT Sans</vt:lpstr>
      <vt:lpstr>Xunta Sans</vt:lpstr>
      <vt:lpstr>Office Theme</vt:lpstr>
      <vt:lpstr>Unha introdución ó paquete meteospain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Unha introdución ó paquete meteospain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Hendit ipiscip idebit face  seruptam voluptatia quias  repudis eaque rempori  beatque corehendiae</dc:title>
  <cp:lastModifiedBy>Marta</cp:lastModifiedBy>
  <cp:revision>82</cp:revision>
  <dcterms:created xsi:type="dcterms:W3CDTF">2021-12-30T12:07:59Z</dcterms:created>
  <dcterms:modified xsi:type="dcterms:W3CDTF">2023-10-17T13:00:22Z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2021-12-30T00:00:00Z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2021-12-30T00:00:00Z</vt:filetime>
  </property>
</Properties>
</file>