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60" r:id="rId2"/>
    <p:sldId id="261" r:id="rId3"/>
    <p:sldId id="264" r:id="rId4"/>
    <p:sldId id="290" r:id="rId5"/>
    <p:sldId id="291" r:id="rId6"/>
    <p:sldId id="315" r:id="rId7"/>
    <p:sldId id="316" r:id="rId8"/>
    <p:sldId id="317" r:id="rId9"/>
    <p:sldId id="318" r:id="rId10"/>
    <p:sldId id="319" r:id="rId11"/>
    <p:sldId id="320" r:id="rId12"/>
    <p:sldId id="327" r:id="rId13"/>
    <p:sldId id="321" r:id="rId14"/>
    <p:sldId id="322" r:id="rId15"/>
    <p:sldId id="326" r:id="rId16"/>
    <p:sldId id="323" r:id="rId17"/>
    <p:sldId id="324" r:id="rId18"/>
    <p:sldId id="328" r:id="rId19"/>
    <p:sldId id="329" r:id="rId20"/>
    <p:sldId id="330" r:id="rId21"/>
    <p:sldId id="325" r:id="rId22"/>
    <p:sldId id="289" r:id="rId23"/>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39" autoAdjust="0"/>
  </p:normalViewPr>
  <p:slideViewPr>
    <p:cSldViewPr>
      <p:cViewPr varScale="1">
        <p:scale>
          <a:sx n="64" d="100"/>
          <a:sy n="64" d="100"/>
        </p:scale>
        <p:origin x="156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DD5C28C-1F78-4AAC-9868-76057BC79E99}" type="datetimeFigureOut">
              <a:rPr lang="es-ES" smtClean="0"/>
              <a:t>17/10/2023</a:t>
            </a:fld>
            <a:endParaRPr lang="es-ES"/>
          </a:p>
        </p:txBody>
      </p:sp>
      <p:sp>
        <p:nvSpPr>
          <p:cNvPr id="4" name="3 Marcador de pie de página"/>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856B550-918E-4AFB-97E8-65B0DBB27DBD}" type="slidenum">
              <a:rPr lang="es-ES" smtClean="0"/>
              <a:t>‹Nº›</a:t>
            </a:fld>
            <a:endParaRPr lang="es-ES"/>
          </a:p>
        </p:txBody>
      </p:sp>
    </p:spTree>
    <p:extLst>
      <p:ext uri="{BB962C8B-B14F-4D97-AF65-F5344CB8AC3E}">
        <p14:creationId xmlns:p14="http://schemas.microsoft.com/office/powerpoint/2010/main" val="3720014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5F9D13C-4C02-4667-BFB4-FB9C735B3CFC}" type="datetimeFigureOut">
              <a:rPr lang="es-ES" smtClean="0"/>
              <a:t>17/10/2023</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B7CFC9AD-B154-4E83-907B-05BD72B6C894}" type="slidenum">
              <a:rPr lang="es-ES" smtClean="0"/>
              <a:t>‹Nº›</a:t>
            </a:fld>
            <a:endParaRPr lang="es-ES"/>
          </a:p>
        </p:txBody>
      </p:sp>
    </p:spTree>
    <p:extLst>
      <p:ext uri="{BB962C8B-B14F-4D97-AF65-F5344CB8AC3E}">
        <p14:creationId xmlns:p14="http://schemas.microsoft.com/office/powerpoint/2010/main" val="248018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7CFC9AD-B154-4E83-907B-05BD72B6C894}" type="slidenum">
              <a:rPr lang="es-ES" smtClean="0"/>
              <a:t>1</a:t>
            </a:fld>
            <a:endParaRPr lang="es-ES"/>
          </a:p>
        </p:txBody>
      </p:sp>
    </p:spTree>
    <p:extLst>
      <p:ext uri="{BB962C8B-B14F-4D97-AF65-F5344CB8AC3E}">
        <p14:creationId xmlns:p14="http://schemas.microsoft.com/office/powerpoint/2010/main" val="1395580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Datos </a:t>
            </a:r>
            <a:r>
              <a:rPr lang="es-ES" dirty="0" err="1"/>
              <a:t>abertos</a:t>
            </a:r>
            <a:r>
              <a:rPr lang="es-ES" baseline="0" dirty="0"/>
              <a:t> </a:t>
            </a:r>
            <a:r>
              <a:rPr lang="es-ES" baseline="0" dirty="0" err="1"/>
              <a:t>xunta</a:t>
            </a:r>
            <a:r>
              <a:rPr lang="es-ES" baseline="0" dirty="0"/>
              <a:t> de Galicia federados con </a:t>
            </a:r>
            <a:r>
              <a:rPr lang="es-ES" baseline="0" dirty="0" err="1"/>
              <a:t>nacionais</a:t>
            </a:r>
            <a:endParaRPr lang="es-ES" dirty="0"/>
          </a:p>
        </p:txBody>
      </p:sp>
      <p:sp>
        <p:nvSpPr>
          <p:cNvPr id="4" name="3 Marcador de número de diapositiva"/>
          <p:cNvSpPr>
            <a:spLocks noGrp="1"/>
          </p:cNvSpPr>
          <p:nvPr>
            <p:ph type="sldNum" sz="quarter" idx="10"/>
          </p:nvPr>
        </p:nvSpPr>
        <p:spPr/>
        <p:txBody>
          <a:bodyPr/>
          <a:lstStyle/>
          <a:p>
            <a:fld id="{B7CFC9AD-B154-4E83-907B-05BD72B6C894}" type="slidenum">
              <a:rPr lang="es-ES" smtClean="0"/>
              <a:t>2</a:t>
            </a:fld>
            <a:endParaRPr lang="es-ES"/>
          </a:p>
        </p:txBody>
      </p:sp>
    </p:spTree>
    <p:extLst>
      <p:ext uri="{BB962C8B-B14F-4D97-AF65-F5344CB8AC3E}">
        <p14:creationId xmlns:p14="http://schemas.microsoft.com/office/powerpoint/2010/main" val="3458033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Nota de prensa para os medios de comunicación con explicación , contextualizar os datos </a:t>
            </a:r>
          </a:p>
        </p:txBody>
      </p:sp>
      <p:sp>
        <p:nvSpPr>
          <p:cNvPr id="4" name="Marcador de número de diapositiva 3"/>
          <p:cNvSpPr>
            <a:spLocks noGrp="1"/>
          </p:cNvSpPr>
          <p:nvPr>
            <p:ph type="sldNum" sz="quarter" idx="5"/>
          </p:nvPr>
        </p:nvSpPr>
        <p:spPr/>
        <p:txBody>
          <a:bodyPr/>
          <a:lstStyle/>
          <a:p>
            <a:fld id="{B7CFC9AD-B154-4E83-907B-05BD72B6C894}" type="slidenum">
              <a:rPr lang="es-ES" smtClean="0"/>
              <a:t>3</a:t>
            </a:fld>
            <a:endParaRPr lang="es-ES"/>
          </a:p>
        </p:txBody>
      </p:sp>
    </p:spTree>
    <p:extLst>
      <p:ext uri="{BB962C8B-B14F-4D97-AF65-F5344CB8AC3E}">
        <p14:creationId xmlns:p14="http://schemas.microsoft.com/office/powerpoint/2010/main" val="2036878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Nota de prensa, texto explicativo</a:t>
            </a:r>
          </a:p>
        </p:txBody>
      </p:sp>
      <p:sp>
        <p:nvSpPr>
          <p:cNvPr id="4" name="Marcador de número de diapositiva 3"/>
          <p:cNvSpPr>
            <a:spLocks noGrp="1"/>
          </p:cNvSpPr>
          <p:nvPr>
            <p:ph type="sldNum" sz="quarter" idx="5"/>
          </p:nvPr>
        </p:nvSpPr>
        <p:spPr/>
        <p:txBody>
          <a:bodyPr/>
          <a:lstStyle/>
          <a:p>
            <a:fld id="{B7CFC9AD-B154-4E83-907B-05BD72B6C894}" type="slidenum">
              <a:rPr lang="es-ES" smtClean="0"/>
              <a:t>4</a:t>
            </a:fld>
            <a:endParaRPr lang="es-ES"/>
          </a:p>
        </p:txBody>
      </p:sp>
    </p:spTree>
    <p:extLst>
      <p:ext uri="{BB962C8B-B14F-4D97-AF65-F5344CB8AC3E}">
        <p14:creationId xmlns:p14="http://schemas.microsoft.com/office/powerpoint/2010/main" val="2514848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Mismas funciones que para los informes</a:t>
            </a:r>
          </a:p>
        </p:txBody>
      </p:sp>
      <p:sp>
        <p:nvSpPr>
          <p:cNvPr id="4" name="Marcador de número de diapositiva 3"/>
          <p:cNvSpPr>
            <a:spLocks noGrp="1"/>
          </p:cNvSpPr>
          <p:nvPr>
            <p:ph type="sldNum" sz="quarter" idx="5"/>
          </p:nvPr>
        </p:nvSpPr>
        <p:spPr/>
        <p:txBody>
          <a:bodyPr/>
          <a:lstStyle/>
          <a:p>
            <a:fld id="{B7CFC9AD-B154-4E83-907B-05BD72B6C894}" type="slidenum">
              <a:rPr lang="es-ES" smtClean="0"/>
              <a:t>14</a:t>
            </a:fld>
            <a:endParaRPr lang="es-ES"/>
          </a:p>
        </p:txBody>
      </p:sp>
    </p:spTree>
    <p:extLst>
      <p:ext uri="{BB962C8B-B14F-4D97-AF65-F5344CB8AC3E}">
        <p14:creationId xmlns:p14="http://schemas.microsoft.com/office/powerpoint/2010/main" val="2764760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Para la programación de este tipo de aplicaciones en las que tendremos </a:t>
            </a:r>
            <a:r>
              <a:rPr lang="es-ES" dirty="0" err="1"/>
              <a:t>multiples</a:t>
            </a:r>
            <a:r>
              <a:rPr lang="es-ES" dirty="0"/>
              <a:t> usuarios contamos con la ayuda del servicio de informática y cambia un poco el concepto de aplicación </a:t>
            </a:r>
            <a:r>
              <a:rPr lang="es-ES" dirty="0" err="1"/>
              <a:t>Shiny</a:t>
            </a:r>
            <a:r>
              <a:rPr lang="es-E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que toda la toma de datos irá en </a:t>
            </a:r>
            <a:r>
              <a:rPr lang="es-ES" dirty="0" err="1"/>
              <a:t>en</a:t>
            </a:r>
            <a:r>
              <a:rPr lang="es-ES" dirty="0"/>
              <a:t> global y que y que una vez que alguien consulta una actividad, esta información se almacena en caché para el siguiente usuario. Todo esto se consigue con la creación de las clases R 6 que son objetos que almacenan toda la información de cada contexto </a:t>
            </a:r>
          </a:p>
          <a:p>
            <a:endParaRPr lang="es-ES" dirty="0"/>
          </a:p>
        </p:txBody>
      </p:sp>
      <p:sp>
        <p:nvSpPr>
          <p:cNvPr id="4" name="Marcador de número de diapositiva 3"/>
          <p:cNvSpPr>
            <a:spLocks noGrp="1"/>
          </p:cNvSpPr>
          <p:nvPr>
            <p:ph type="sldNum" sz="quarter" idx="5"/>
          </p:nvPr>
        </p:nvSpPr>
        <p:spPr/>
        <p:txBody>
          <a:bodyPr/>
          <a:lstStyle/>
          <a:p>
            <a:fld id="{B7CFC9AD-B154-4E83-907B-05BD72B6C894}" type="slidenum">
              <a:rPr lang="es-ES" smtClean="0"/>
              <a:t>19</a:t>
            </a:fld>
            <a:endParaRPr lang="es-ES"/>
          </a:p>
        </p:txBody>
      </p:sp>
    </p:spTree>
    <p:extLst>
      <p:ext uri="{BB962C8B-B14F-4D97-AF65-F5344CB8AC3E}">
        <p14:creationId xmlns:p14="http://schemas.microsoft.com/office/powerpoint/2010/main" val="3835444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como inconveniente voy a decir que al acceder a información almacenada y no directamente a la base de datos se pierde en parte la agilidad de un </a:t>
            </a:r>
            <a:r>
              <a:rPr lang="es-ES" dirty="0" err="1"/>
              <a:t>Shiny</a:t>
            </a:r>
            <a:r>
              <a:rPr lang="es-ES" dirty="0"/>
              <a:t> clásico y que tenemos que reaprovisionar cuando se realizan cambios en la base de </a:t>
            </a:r>
            <a:r>
              <a:rPr lang="es-ES" dirty="0" err="1"/>
              <a:t>datosla</a:t>
            </a:r>
            <a:r>
              <a:rPr lang="es-ES" dirty="0"/>
              <a:t> frecuencia de cambio en los datos base es muy baja (únicamente en las fechas de publicación oficial), lo que justifica la lógica del reaprovisionamiento (en esas mismas fechas), por lo que se evita la regeneración completa de la información a mostrar, sabiendo que no ha cambiado, con cada solicitud (+-2.000 diarias)</a:t>
            </a:r>
          </a:p>
          <a:p>
            <a:endParaRPr lang="es-ES" dirty="0"/>
          </a:p>
        </p:txBody>
      </p:sp>
      <p:sp>
        <p:nvSpPr>
          <p:cNvPr id="4" name="Marcador de número de diapositiva 3"/>
          <p:cNvSpPr>
            <a:spLocks noGrp="1"/>
          </p:cNvSpPr>
          <p:nvPr>
            <p:ph type="sldNum" sz="quarter" idx="5"/>
          </p:nvPr>
        </p:nvSpPr>
        <p:spPr/>
        <p:txBody>
          <a:bodyPr/>
          <a:lstStyle/>
          <a:p>
            <a:fld id="{B7CFC9AD-B154-4E83-907B-05BD72B6C894}" type="slidenum">
              <a:rPr lang="es-ES" smtClean="0"/>
              <a:t>20</a:t>
            </a:fld>
            <a:endParaRPr lang="es-ES"/>
          </a:p>
        </p:txBody>
      </p:sp>
    </p:spTree>
    <p:extLst>
      <p:ext uri="{BB962C8B-B14F-4D97-AF65-F5344CB8AC3E}">
        <p14:creationId xmlns:p14="http://schemas.microsoft.com/office/powerpoint/2010/main" val="34735004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A8144D32-B895-4C34-A212-81349F899AC3}" type="datetimeFigureOut">
              <a:rPr lang="es-ES" smtClean="0"/>
              <a:t>17/10/2023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1A6C0A0-A545-4461-A677-D4C385F33215}" type="slidenum">
              <a:rPr lang="es-ES" smtClean="0"/>
              <a:t>‹Nº›</a:t>
            </a:fld>
            <a:endParaRPr lang="es-ES"/>
          </a:p>
        </p:txBody>
      </p:sp>
      <p:pic>
        <p:nvPicPr>
          <p:cNvPr id="7" name="6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32240" y="188640"/>
            <a:ext cx="1936104" cy="484879"/>
          </a:xfrm>
          <a:prstGeom prst="rect">
            <a:avLst/>
          </a:prstGeom>
        </p:spPr>
      </p:pic>
      <p:cxnSp>
        <p:nvCxnSpPr>
          <p:cNvPr id="8" name="7 Conector recto"/>
          <p:cNvCxnSpPr/>
          <p:nvPr userDrawn="1"/>
        </p:nvCxnSpPr>
        <p:spPr>
          <a:xfrm>
            <a:off x="251520" y="764704"/>
            <a:ext cx="864096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userDrawn="1"/>
        </p:nvCxnSpPr>
        <p:spPr>
          <a:xfrm>
            <a:off x="251520" y="6525344"/>
            <a:ext cx="8640960" cy="0"/>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9 CuadroTexto"/>
          <p:cNvSpPr txBox="1"/>
          <p:nvPr userDrawn="1"/>
        </p:nvSpPr>
        <p:spPr>
          <a:xfrm>
            <a:off x="1104445" y="6567155"/>
            <a:ext cx="7776864" cy="246221"/>
          </a:xfrm>
          <a:prstGeom prst="rect">
            <a:avLst/>
          </a:prstGeom>
          <a:noFill/>
        </p:spPr>
        <p:txBody>
          <a:bodyPr wrap="square" rtlCol="0">
            <a:spAutoFit/>
          </a:bodyPr>
          <a:lstStyle/>
          <a:p>
            <a:pPr algn="r"/>
            <a:r>
              <a:rPr lang="es-ES" sz="1000" i="1" dirty="0">
                <a:latin typeface="Xunta Sans" pitchFamily="50" charset="0"/>
              </a:rPr>
              <a:t>X </a:t>
            </a:r>
            <a:r>
              <a:rPr lang="es-ES" sz="1000" i="1" dirty="0" err="1">
                <a:latin typeface="Xunta Sans" pitchFamily="50" charset="0"/>
              </a:rPr>
              <a:t>Xornada</a:t>
            </a:r>
            <a:r>
              <a:rPr lang="es-ES" sz="1000" i="1" baseline="0" dirty="0">
                <a:latin typeface="Xunta Sans" pitchFamily="50" charset="0"/>
              </a:rPr>
              <a:t> de usuarios R en Galicia. 18 de </a:t>
            </a:r>
            <a:r>
              <a:rPr lang="es-ES" sz="1000" i="1" baseline="0" dirty="0" err="1">
                <a:latin typeface="Xunta Sans" pitchFamily="50" charset="0"/>
              </a:rPr>
              <a:t>outubro</a:t>
            </a:r>
            <a:r>
              <a:rPr lang="es-ES" sz="1000" i="1" baseline="0" dirty="0">
                <a:latin typeface="Xunta Sans" pitchFamily="50" charset="0"/>
              </a:rPr>
              <a:t> de 2023</a:t>
            </a:r>
            <a:endParaRPr lang="es-ES" sz="1000" i="1" dirty="0">
              <a:latin typeface="Xunta Sans" pitchFamily="50" charset="0"/>
            </a:endParaRPr>
          </a:p>
        </p:txBody>
      </p:sp>
    </p:spTree>
    <p:extLst>
      <p:ext uri="{BB962C8B-B14F-4D97-AF65-F5344CB8AC3E}">
        <p14:creationId xmlns:p14="http://schemas.microsoft.com/office/powerpoint/2010/main" val="2917809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8144D32-B895-4C34-A212-81349F899AC3}" type="datetimeFigureOut">
              <a:rPr lang="es-ES" smtClean="0"/>
              <a:t>17/10/2023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1A6C0A0-A545-4461-A677-D4C385F33215}" type="slidenum">
              <a:rPr lang="es-ES" smtClean="0"/>
              <a:t>‹Nº›</a:t>
            </a:fld>
            <a:endParaRPr lang="es-ES"/>
          </a:p>
        </p:txBody>
      </p:sp>
    </p:spTree>
    <p:extLst>
      <p:ext uri="{BB962C8B-B14F-4D97-AF65-F5344CB8AC3E}">
        <p14:creationId xmlns:p14="http://schemas.microsoft.com/office/powerpoint/2010/main" val="1497635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8144D32-B895-4C34-A212-81349F899AC3}" type="datetimeFigureOut">
              <a:rPr lang="es-ES" smtClean="0"/>
              <a:t>17/10/2023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1A6C0A0-A545-4461-A677-D4C385F33215}" type="slidenum">
              <a:rPr lang="es-ES" smtClean="0"/>
              <a:t>‹Nº›</a:t>
            </a:fld>
            <a:endParaRPr lang="es-ES"/>
          </a:p>
        </p:txBody>
      </p:sp>
    </p:spTree>
    <p:extLst>
      <p:ext uri="{BB962C8B-B14F-4D97-AF65-F5344CB8AC3E}">
        <p14:creationId xmlns:p14="http://schemas.microsoft.com/office/powerpoint/2010/main" val="4026728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8144D32-B895-4C34-A212-81349F899AC3}" type="datetimeFigureOut">
              <a:rPr lang="es-ES" smtClean="0"/>
              <a:t>17/10/2023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1A6C0A0-A545-4461-A677-D4C385F33215}" type="slidenum">
              <a:rPr lang="es-ES" smtClean="0"/>
              <a:t>‹Nº›</a:t>
            </a:fld>
            <a:endParaRPr lang="es-ES"/>
          </a:p>
        </p:txBody>
      </p:sp>
    </p:spTree>
    <p:extLst>
      <p:ext uri="{BB962C8B-B14F-4D97-AF65-F5344CB8AC3E}">
        <p14:creationId xmlns:p14="http://schemas.microsoft.com/office/powerpoint/2010/main" val="3588497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8144D32-B895-4C34-A212-81349F899AC3}" type="datetimeFigureOut">
              <a:rPr lang="es-ES" smtClean="0"/>
              <a:t>17/10/2023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1A6C0A0-A545-4461-A677-D4C385F33215}" type="slidenum">
              <a:rPr lang="es-ES" smtClean="0"/>
              <a:t>‹Nº›</a:t>
            </a:fld>
            <a:endParaRPr lang="es-ES"/>
          </a:p>
        </p:txBody>
      </p:sp>
    </p:spTree>
    <p:extLst>
      <p:ext uri="{BB962C8B-B14F-4D97-AF65-F5344CB8AC3E}">
        <p14:creationId xmlns:p14="http://schemas.microsoft.com/office/powerpoint/2010/main" val="3754096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A8144D32-B895-4C34-A212-81349F899AC3}" type="datetimeFigureOut">
              <a:rPr lang="es-ES" smtClean="0"/>
              <a:t>17/10/2023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1A6C0A0-A545-4461-A677-D4C385F33215}" type="slidenum">
              <a:rPr lang="es-ES" smtClean="0"/>
              <a:t>‹Nº›</a:t>
            </a:fld>
            <a:endParaRPr lang="es-ES"/>
          </a:p>
        </p:txBody>
      </p:sp>
    </p:spTree>
    <p:extLst>
      <p:ext uri="{BB962C8B-B14F-4D97-AF65-F5344CB8AC3E}">
        <p14:creationId xmlns:p14="http://schemas.microsoft.com/office/powerpoint/2010/main" val="2709060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A8144D32-B895-4C34-A212-81349F899AC3}" type="datetimeFigureOut">
              <a:rPr lang="es-ES" smtClean="0"/>
              <a:t>17/10/2023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1A6C0A0-A545-4461-A677-D4C385F33215}" type="slidenum">
              <a:rPr lang="es-ES" smtClean="0"/>
              <a:t>‹Nº›</a:t>
            </a:fld>
            <a:endParaRPr lang="es-ES"/>
          </a:p>
        </p:txBody>
      </p:sp>
    </p:spTree>
    <p:extLst>
      <p:ext uri="{BB962C8B-B14F-4D97-AF65-F5344CB8AC3E}">
        <p14:creationId xmlns:p14="http://schemas.microsoft.com/office/powerpoint/2010/main" val="429565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A8144D32-B895-4C34-A212-81349F899AC3}" type="datetimeFigureOut">
              <a:rPr lang="es-ES" smtClean="0"/>
              <a:t>17/10/2023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1A6C0A0-A545-4461-A677-D4C385F33215}" type="slidenum">
              <a:rPr lang="es-ES" smtClean="0"/>
              <a:t>‹Nº›</a:t>
            </a:fld>
            <a:endParaRPr lang="es-ES"/>
          </a:p>
        </p:txBody>
      </p:sp>
    </p:spTree>
    <p:extLst>
      <p:ext uri="{BB962C8B-B14F-4D97-AF65-F5344CB8AC3E}">
        <p14:creationId xmlns:p14="http://schemas.microsoft.com/office/powerpoint/2010/main" val="4067049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8144D32-B895-4C34-A212-81349F899AC3}" type="datetimeFigureOut">
              <a:rPr lang="es-ES" smtClean="0"/>
              <a:t>17/10/2023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1A6C0A0-A545-4461-A677-D4C385F33215}" type="slidenum">
              <a:rPr lang="es-ES" smtClean="0"/>
              <a:t>‹Nº›</a:t>
            </a:fld>
            <a:endParaRPr lang="es-ES"/>
          </a:p>
        </p:txBody>
      </p:sp>
    </p:spTree>
    <p:extLst>
      <p:ext uri="{BB962C8B-B14F-4D97-AF65-F5344CB8AC3E}">
        <p14:creationId xmlns:p14="http://schemas.microsoft.com/office/powerpoint/2010/main" val="82565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8144D32-B895-4C34-A212-81349F899AC3}" type="datetimeFigureOut">
              <a:rPr lang="es-ES" smtClean="0"/>
              <a:t>17/10/2023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1A6C0A0-A545-4461-A677-D4C385F33215}" type="slidenum">
              <a:rPr lang="es-ES" smtClean="0"/>
              <a:t>‹Nº›</a:t>
            </a:fld>
            <a:endParaRPr lang="es-ES"/>
          </a:p>
        </p:txBody>
      </p:sp>
    </p:spTree>
    <p:extLst>
      <p:ext uri="{BB962C8B-B14F-4D97-AF65-F5344CB8AC3E}">
        <p14:creationId xmlns:p14="http://schemas.microsoft.com/office/powerpoint/2010/main" val="3324990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8144D32-B895-4C34-A212-81349F899AC3}" type="datetimeFigureOut">
              <a:rPr lang="es-ES" smtClean="0"/>
              <a:t>17/10/2023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1A6C0A0-A545-4461-A677-D4C385F33215}" type="slidenum">
              <a:rPr lang="es-ES" smtClean="0"/>
              <a:t>‹Nº›</a:t>
            </a:fld>
            <a:endParaRPr lang="es-ES"/>
          </a:p>
        </p:txBody>
      </p:sp>
    </p:spTree>
    <p:extLst>
      <p:ext uri="{BB962C8B-B14F-4D97-AF65-F5344CB8AC3E}">
        <p14:creationId xmlns:p14="http://schemas.microsoft.com/office/powerpoint/2010/main" val="750498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144D32-B895-4C34-A212-81349F899AC3}" type="datetimeFigureOut">
              <a:rPr lang="es-ES" smtClean="0"/>
              <a:t>17/10/2023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6C0A0-A545-4461-A677-D4C385F33215}" type="slidenum">
              <a:rPr lang="es-ES" smtClean="0"/>
              <a:t>‹Nº›</a:t>
            </a:fld>
            <a:endParaRPr lang="es-ES"/>
          </a:p>
        </p:txBody>
      </p:sp>
    </p:spTree>
    <p:extLst>
      <p:ext uri="{BB962C8B-B14F-4D97-AF65-F5344CB8AC3E}">
        <p14:creationId xmlns:p14="http://schemas.microsoft.com/office/powerpoint/2010/main" val="3346377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6.tmp"/><Relationship Id="rId4" Type="http://schemas.openxmlformats.org/officeDocument/2006/relationships/image" Target="../media/image15.tmp"/></Relationships>
</file>

<file path=ppt/slides/_rels/slide12.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tmp"/></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0.tmp"/><Relationship Id="rId4" Type="http://schemas.openxmlformats.org/officeDocument/2006/relationships/image" Target="../media/image19.tmp"/></Relationships>
</file>

<file path=ppt/slides/_rels/slide15.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3.tmp"/><Relationship Id="rId4" Type="http://schemas.openxmlformats.org/officeDocument/2006/relationships/image" Target="../media/image22.tmp"/></Relationships>
</file>

<file path=ppt/slides/_rels/slide16.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tmp"/><Relationship Id="rId1" Type="http://schemas.openxmlformats.org/officeDocument/2006/relationships/slideLayout" Target="../slideLayouts/slideLayout1.xml"/><Relationship Id="rId5" Type="http://schemas.openxmlformats.org/officeDocument/2006/relationships/image" Target="../media/image27.tmp"/><Relationship Id="rId4" Type="http://schemas.openxmlformats.org/officeDocument/2006/relationships/image" Target="../media/image26.tmp"/></Relationships>
</file>

<file path=ppt/slides/_rels/slide18.xml.rels><?xml version="1.0" encoding="UTF-8" standalone="yes"?>
<Relationships xmlns="http://schemas.openxmlformats.org/package/2006/relationships"><Relationship Id="rId3" Type="http://schemas.openxmlformats.org/officeDocument/2006/relationships/hyperlink" Target="https://www.ige.gal/web/mostrar_seccion.jsp?codigo=0703&amp;idioma=gl"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8.tmp"/></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9.tm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1.tmp"/><Relationship Id="rId5" Type="http://schemas.openxmlformats.org/officeDocument/2006/relationships/image" Target="../media/image30.png"/><Relationship Id="rId4" Type="http://schemas.openxmlformats.org/officeDocument/2006/relationships/image" Target="../media/image29.tmp"/></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ige.gal/"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tmp"/></Relationships>
</file>

<file path=ppt/slides/_rels/slide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tmp"/></Relationships>
</file>

<file path=ppt/slides/_rels/slide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tmp"/></Relationships>
</file>

<file path=ppt/slides/_rels/slide9.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5161" y="404664"/>
            <a:ext cx="4956391" cy="1241281"/>
          </a:xfrm>
          <a:prstGeom prst="rect">
            <a:avLst/>
          </a:prstGeom>
        </p:spPr>
      </p:pic>
      <p:sp>
        <p:nvSpPr>
          <p:cNvPr id="2" name="1 Rectángulo"/>
          <p:cNvSpPr/>
          <p:nvPr/>
        </p:nvSpPr>
        <p:spPr>
          <a:xfrm>
            <a:off x="1007604" y="2783830"/>
            <a:ext cx="7128792" cy="1077218"/>
          </a:xfrm>
          <a:prstGeom prst="rect">
            <a:avLst/>
          </a:prstGeom>
        </p:spPr>
        <p:txBody>
          <a:bodyPr wrap="square" anchor="ctr">
            <a:spAutoFit/>
          </a:bodyPr>
          <a:lstStyle/>
          <a:p>
            <a:pPr algn="ctr"/>
            <a:r>
              <a:rPr lang="es-ES" sz="3200" b="1" i="0" dirty="0">
                <a:solidFill>
                  <a:srgbClr val="333333"/>
                </a:solidFill>
                <a:effectLst/>
                <a:latin typeface="Xunta Sans" panose="00000500000000000000" pitchFamily="50" charset="0"/>
              </a:rPr>
              <a:t>A difusión de </a:t>
            </a:r>
            <a:r>
              <a:rPr lang="es-ES" sz="3200" b="1" i="0" dirty="0" err="1">
                <a:solidFill>
                  <a:srgbClr val="333333"/>
                </a:solidFill>
                <a:effectLst/>
                <a:latin typeface="Xunta Sans" panose="00000500000000000000" pitchFamily="50" charset="0"/>
              </a:rPr>
              <a:t>estatísticas</a:t>
            </a:r>
            <a:r>
              <a:rPr lang="es-ES" sz="3200" b="1" i="0" dirty="0">
                <a:solidFill>
                  <a:srgbClr val="333333"/>
                </a:solidFill>
                <a:effectLst/>
                <a:latin typeface="Xunta Sans" panose="00000500000000000000" pitchFamily="50" charset="0"/>
              </a:rPr>
              <a:t> públicas coas </a:t>
            </a:r>
            <a:r>
              <a:rPr lang="es-ES" sz="3200" b="1" i="0" dirty="0" err="1">
                <a:solidFill>
                  <a:srgbClr val="333333"/>
                </a:solidFill>
                <a:effectLst/>
                <a:latin typeface="Xunta Sans" panose="00000500000000000000" pitchFamily="50" charset="0"/>
              </a:rPr>
              <a:t>ferramentas</a:t>
            </a:r>
            <a:r>
              <a:rPr lang="es-ES" sz="3200" b="1" i="0" dirty="0">
                <a:solidFill>
                  <a:srgbClr val="333333"/>
                </a:solidFill>
                <a:effectLst/>
                <a:latin typeface="Xunta Sans" panose="00000500000000000000" pitchFamily="50" charset="0"/>
              </a:rPr>
              <a:t> que ofrece                    </a:t>
            </a:r>
            <a:endParaRPr lang="gl-ES" sz="3200" dirty="0">
              <a:latin typeface="Xunta Sans" panose="00000500000000000000" pitchFamily="50" charset="0"/>
            </a:endParaRPr>
          </a:p>
        </p:txBody>
      </p:sp>
      <p:pic>
        <p:nvPicPr>
          <p:cNvPr id="1026" name="Picture 2" descr="R: R Logo">
            <a:extLst>
              <a:ext uri="{FF2B5EF4-FFF2-40B4-BE49-F238E27FC236}">
                <a16:creationId xmlns:a16="http://schemas.microsoft.com/office/drawing/2014/main" id="{3C1814A9-CCB4-46E5-AD14-092A012FB4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3292489"/>
            <a:ext cx="467494" cy="42454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866FAB53-5D9B-240E-4343-1794BFF0C82A}"/>
              </a:ext>
            </a:extLst>
          </p:cNvPr>
          <p:cNvSpPr txBox="1"/>
          <p:nvPr/>
        </p:nvSpPr>
        <p:spPr>
          <a:xfrm>
            <a:off x="1493658" y="6084004"/>
            <a:ext cx="6156684" cy="369332"/>
          </a:xfrm>
          <a:prstGeom prst="rect">
            <a:avLst/>
          </a:prstGeom>
          <a:noFill/>
        </p:spPr>
        <p:txBody>
          <a:bodyPr wrap="square" rtlCol="0">
            <a:spAutoFit/>
          </a:bodyPr>
          <a:lstStyle/>
          <a:p>
            <a:r>
              <a:rPr lang="es-ES" dirty="0"/>
              <a:t>María Martín Vila, </a:t>
            </a:r>
            <a:r>
              <a:rPr lang="es-ES" dirty="0" err="1"/>
              <a:t>Mª</a:t>
            </a:r>
            <a:r>
              <a:rPr lang="es-ES" dirty="0"/>
              <a:t> Esther López Vizcaíno e Antonio Albo Díaz </a:t>
            </a:r>
          </a:p>
        </p:txBody>
      </p:sp>
    </p:spTree>
    <p:extLst>
      <p:ext uri="{BB962C8B-B14F-4D97-AF65-F5344CB8AC3E}">
        <p14:creationId xmlns:p14="http://schemas.microsoft.com/office/powerpoint/2010/main" val="1631472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188640"/>
            <a:ext cx="1936104" cy="484879"/>
          </a:xfrm>
          <a:prstGeom prst="rect">
            <a:avLst/>
          </a:prstGeom>
        </p:spPr>
      </p:pic>
      <p:cxnSp>
        <p:nvCxnSpPr>
          <p:cNvPr id="8" name="7 Conector recto"/>
          <p:cNvCxnSpPr/>
          <p:nvPr/>
        </p:nvCxnSpPr>
        <p:spPr>
          <a:xfrm>
            <a:off x="251520" y="764704"/>
            <a:ext cx="864096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323528" y="6525344"/>
            <a:ext cx="8640960" cy="0"/>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8 Rectángulo">
            <a:extLst>
              <a:ext uri="{FF2B5EF4-FFF2-40B4-BE49-F238E27FC236}">
                <a16:creationId xmlns:a16="http://schemas.microsoft.com/office/drawing/2014/main" id="{5032D573-B350-4D6A-8C7B-071F5B9F60E0}"/>
              </a:ext>
            </a:extLst>
          </p:cNvPr>
          <p:cNvSpPr/>
          <p:nvPr/>
        </p:nvSpPr>
        <p:spPr>
          <a:xfrm>
            <a:off x="257755" y="246413"/>
            <a:ext cx="2353529" cy="307777"/>
          </a:xfrm>
          <a:prstGeom prst="rect">
            <a:avLst/>
          </a:prstGeom>
        </p:spPr>
        <p:txBody>
          <a:bodyPr wrap="none">
            <a:spAutoFit/>
          </a:bodyPr>
          <a:lstStyle/>
          <a:p>
            <a:r>
              <a:rPr lang="es-ES" sz="1400" dirty="0">
                <a:latin typeface="Xunta Sans" pitchFamily="50" charset="0"/>
              </a:rPr>
              <a:t>2. Informes automatizados</a:t>
            </a:r>
            <a:endParaRPr lang="es-ES" sz="1400" dirty="0"/>
          </a:p>
        </p:txBody>
      </p:sp>
      <p:pic>
        <p:nvPicPr>
          <p:cNvPr id="7" name="Imagen 6">
            <a:extLst>
              <a:ext uri="{FF2B5EF4-FFF2-40B4-BE49-F238E27FC236}">
                <a16:creationId xmlns:a16="http://schemas.microsoft.com/office/drawing/2014/main" id="{76BDB5AA-2441-4912-847E-0343BC8A8B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1047688"/>
            <a:ext cx="3772304" cy="2375154"/>
          </a:xfrm>
          <a:prstGeom prst="rect">
            <a:avLst/>
          </a:prstGeom>
        </p:spPr>
      </p:pic>
      <p:sp>
        <p:nvSpPr>
          <p:cNvPr id="16" name="CuadroTexto 15">
            <a:extLst>
              <a:ext uri="{FF2B5EF4-FFF2-40B4-BE49-F238E27FC236}">
                <a16:creationId xmlns:a16="http://schemas.microsoft.com/office/drawing/2014/main" id="{2F775B07-E8F8-4385-8F36-71C02237C2A4}"/>
              </a:ext>
            </a:extLst>
          </p:cNvPr>
          <p:cNvSpPr txBox="1"/>
          <p:nvPr/>
        </p:nvSpPr>
        <p:spPr>
          <a:xfrm>
            <a:off x="683568" y="1179881"/>
            <a:ext cx="3024336" cy="646331"/>
          </a:xfrm>
          <a:prstGeom prst="rect">
            <a:avLst/>
          </a:prstGeom>
          <a:noFill/>
        </p:spPr>
        <p:txBody>
          <a:bodyPr wrap="square">
            <a:spAutoFit/>
          </a:bodyPr>
          <a:lstStyle/>
          <a:p>
            <a:r>
              <a:rPr lang="es-ES" dirty="0">
                <a:latin typeface="Xunta Sans" pitchFamily="50" charset="0"/>
              </a:rPr>
              <a:t>Índices de valor unitario </a:t>
            </a:r>
          </a:p>
          <a:p>
            <a:r>
              <a:rPr lang="es-ES" dirty="0">
                <a:latin typeface="Xunta Sans" pitchFamily="50" charset="0"/>
              </a:rPr>
              <a:t>para o comercio exterior</a:t>
            </a:r>
          </a:p>
        </p:txBody>
      </p:sp>
      <p:sp>
        <p:nvSpPr>
          <p:cNvPr id="17" name="CuadroTexto 16">
            <a:extLst>
              <a:ext uri="{FF2B5EF4-FFF2-40B4-BE49-F238E27FC236}">
                <a16:creationId xmlns:a16="http://schemas.microsoft.com/office/drawing/2014/main" id="{6E9FF912-C7E4-4B39-9082-636E03EA0DF7}"/>
              </a:ext>
            </a:extLst>
          </p:cNvPr>
          <p:cNvSpPr txBox="1"/>
          <p:nvPr/>
        </p:nvSpPr>
        <p:spPr>
          <a:xfrm>
            <a:off x="539552" y="3573016"/>
            <a:ext cx="8352928" cy="1908215"/>
          </a:xfrm>
          <a:prstGeom prst="rect">
            <a:avLst/>
          </a:prstGeom>
          <a:noFill/>
        </p:spPr>
        <p:txBody>
          <a:bodyPr wrap="square">
            <a:spAutoFit/>
          </a:bodyPr>
          <a:lstStyle/>
          <a:p>
            <a:pPr marL="285750" indent="-285750">
              <a:spcAft>
                <a:spcPts val="600"/>
              </a:spcAft>
              <a:buFont typeface="Wingdings" panose="05000000000000000000" pitchFamily="2" charset="2"/>
              <a:buChar char="ü"/>
            </a:pPr>
            <a:r>
              <a:rPr lang="es-ES" b="1" dirty="0">
                <a:latin typeface="Xunta Sans" pitchFamily="50" charset="0"/>
              </a:rPr>
              <a:t>4 actividades </a:t>
            </a:r>
            <a:r>
              <a:rPr lang="es-ES" b="1" dirty="0" err="1">
                <a:latin typeface="Xunta Sans" pitchFamily="50" charset="0"/>
              </a:rPr>
              <a:t>mensuais</a:t>
            </a:r>
            <a:r>
              <a:rPr lang="es-ES" b="1" dirty="0">
                <a:latin typeface="Xunta Sans" pitchFamily="50" charset="0"/>
              </a:rPr>
              <a:t> (48 informes </a:t>
            </a:r>
            <a:r>
              <a:rPr lang="es-ES" b="1" dirty="0" err="1">
                <a:latin typeface="Xunta Sans" pitchFamily="50" charset="0"/>
              </a:rPr>
              <a:t>ao</a:t>
            </a:r>
            <a:r>
              <a:rPr lang="es-ES" b="1" dirty="0">
                <a:latin typeface="Xunta Sans" pitchFamily="50" charset="0"/>
              </a:rPr>
              <a:t> ano): </a:t>
            </a:r>
            <a:r>
              <a:rPr lang="es-ES" dirty="0">
                <a:latin typeface="Xunta Sans" pitchFamily="50" charset="0"/>
              </a:rPr>
              <a:t>BORME, </a:t>
            </a:r>
            <a:r>
              <a:rPr lang="es-ES" dirty="0" err="1">
                <a:latin typeface="Xunta Sans" pitchFamily="50" charset="0"/>
              </a:rPr>
              <a:t>Indices</a:t>
            </a:r>
            <a:r>
              <a:rPr lang="es-ES" dirty="0">
                <a:latin typeface="Xunta Sans" pitchFamily="50" charset="0"/>
              </a:rPr>
              <a:t> de valor unitario para o comercio exterior,…</a:t>
            </a:r>
          </a:p>
          <a:p>
            <a:pPr marL="285750" indent="-285750">
              <a:spcAft>
                <a:spcPts val="600"/>
              </a:spcAft>
              <a:buFont typeface="Wingdings" panose="05000000000000000000" pitchFamily="2" charset="2"/>
              <a:buChar char="ü"/>
            </a:pPr>
            <a:r>
              <a:rPr lang="es-ES" b="1" dirty="0">
                <a:latin typeface="Xunta Sans" pitchFamily="50" charset="0"/>
              </a:rPr>
              <a:t>7 actividades </a:t>
            </a:r>
            <a:r>
              <a:rPr lang="es-ES" b="1" dirty="0" err="1">
                <a:latin typeface="Xunta Sans" pitchFamily="50" charset="0"/>
              </a:rPr>
              <a:t>trimestrais</a:t>
            </a:r>
            <a:r>
              <a:rPr lang="es-ES" b="1" dirty="0">
                <a:latin typeface="Xunta Sans" pitchFamily="50" charset="0"/>
              </a:rPr>
              <a:t> (28 informes </a:t>
            </a:r>
            <a:r>
              <a:rPr lang="es-ES" b="1" dirty="0" err="1">
                <a:latin typeface="Xunta Sans" pitchFamily="50" charset="0"/>
              </a:rPr>
              <a:t>ao</a:t>
            </a:r>
            <a:r>
              <a:rPr lang="es-ES" b="1" dirty="0">
                <a:latin typeface="Xunta Sans" pitchFamily="50" charset="0"/>
              </a:rPr>
              <a:t> ano): </a:t>
            </a:r>
            <a:r>
              <a:rPr lang="es-ES" dirty="0" err="1">
                <a:latin typeface="Xunta Sans" pitchFamily="50" charset="0"/>
              </a:rPr>
              <a:t>Enquisa</a:t>
            </a:r>
            <a:r>
              <a:rPr lang="es-ES" dirty="0">
                <a:latin typeface="Xunta Sans" pitchFamily="50" charset="0"/>
              </a:rPr>
              <a:t> </a:t>
            </a:r>
            <a:r>
              <a:rPr lang="es-ES" dirty="0" err="1">
                <a:latin typeface="Xunta Sans" pitchFamily="50" charset="0"/>
              </a:rPr>
              <a:t>conxuntural</a:t>
            </a:r>
            <a:r>
              <a:rPr lang="es-ES" dirty="0">
                <a:latin typeface="Xunta Sans" pitchFamily="50" charset="0"/>
              </a:rPr>
              <a:t> a </a:t>
            </a:r>
            <a:r>
              <a:rPr lang="es-ES" dirty="0" err="1">
                <a:latin typeface="Xunta Sans" pitchFamily="50" charset="0"/>
              </a:rPr>
              <a:t>fogares</a:t>
            </a:r>
            <a:r>
              <a:rPr lang="es-ES" dirty="0">
                <a:latin typeface="Xunta Sans" pitchFamily="50" charset="0"/>
              </a:rPr>
              <a:t>, </a:t>
            </a:r>
            <a:r>
              <a:rPr lang="es-ES" dirty="0" err="1">
                <a:latin typeface="Xunta Sans" pitchFamily="50" charset="0"/>
              </a:rPr>
              <a:t>Enquisa</a:t>
            </a:r>
            <a:r>
              <a:rPr lang="es-ES" dirty="0">
                <a:latin typeface="Xunta Sans" pitchFamily="50" charset="0"/>
              </a:rPr>
              <a:t> de </a:t>
            </a:r>
            <a:r>
              <a:rPr lang="es-ES" dirty="0" err="1">
                <a:latin typeface="Xunta Sans" pitchFamily="50" charset="0"/>
              </a:rPr>
              <a:t>poboación</a:t>
            </a:r>
            <a:r>
              <a:rPr lang="es-ES" dirty="0">
                <a:latin typeface="Xunta Sans" pitchFamily="50" charset="0"/>
              </a:rPr>
              <a:t> activa, </a:t>
            </a:r>
            <a:r>
              <a:rPr lang="es-ES" dirty="0" err="1">
                <a:latin typeface="Xunta Sans" pitchFamily="50" charset="0"/>
              </a:rPr>
              <a:t>Movemento</a:t>
            </a:r>
            <a:r>
              <a:rPr lang="es-ES" dirty="0">
                <a:latin typeface="Xunta Sans" pitchFamily="50" charset="0"/>
              </a:rPr>
              <a:t> natural de </a:t>
            </a:r>
            <a:r>
              <a:rPr lang="es-ES" dirty="0" err="1">
                <a:latin typeface="Xunta Sans" pitchFamily="50" charset="0"/>
              </a:rPr>
              <a:t>poboación</a:t>
            </a:r>
            <a:r>
              <a:rPr lang="es-ES" dirty="0">
                <a:latin typeface="Xunta Sans" pitchFamily="50" charset="0"/>
              </a:rPr>
              <a:t>,..</a:t>
            </a:r>
          </a:p>
          <a:p>
            <a:pPr marL="285750" indent="-285750">
              <a:spcAft>
                <a:spcPts val="600"/>
              </a:spcAft>
              <a:buFont typeface="Wingdings" panose="05000000000000000000" pitchFamily="2" charset="2"/>
              <a:buChar char="ü"/>
            </a:pPr>
            <a:r>
              <a:rPr lang="es-ES" b="1" dirty="0">
                <a:latin typeface="Xunta Sans" pitchFamily="50" charset="0"/>
              </a:rPr>
              <a:t>30 actividades </a:t>
            </a:r>
            <a:r>
              <a:rPr lang="es-ES" b="1" dirty="0" err="1">
                <a:latin typeface="Xunta Sans" pitchFamily="50" charset="0"/>
              </a:rPr>
              <a:t>anuais</a:t>
            </a:r>
            <a:r>
              <a:rPr lang="es-ES" dirty="0">
                <a:latin typeface="Xunta Sans" pitchFamily="50" charset="0"/>
              </a:rPr>
              <a:t>: </a:t>
            </a:r>
            <a:r>
              <a:rPr lang="es-ES" dirty="0" err="1">
                <a:latin typeface="Xunta Sans" pitchFamily="50" charset="0"/>
              </a:rPr>
              <a:t>Táboas</a:t>
            </a:r>
            <a:r>
              <a:rPr lang="es-ES" dirty="0">
                <a:latin typeface="Xunta Sans" pitchFamily="50" charset="0"/>
              </a:rPr>
              <a:t> de </a:t>
            </a:r>
            <a:r>
              <a:rPr lang="es-ES" dirty="0" err="1">
                <a:latin typeface="Xunta Sans" pitchFamily="50" charset="0"/>
              </a:rPr>
              <a:t>mortalidade</a:t>
            </a:r>
            <a:r>
              <a:rPr lang="es-ES" dirty="0">
                <a:latin typeface="Xunta Sans" pitchFamily="50" charset="0"/>
              </a:rPr>
              <a:t>, </a:t>
            </a:r>
            <a:r>
              <a:rPr lang="es-ES" dirty="0" err="1">
                <a:latin typeface="Xunta Sans" pitchFamily="50" charset="0"/>
              </a:rPr>
              <a:t>Proxección</a:t>
            </a:r>
            <a:r>
              <a:rPr lang="es-ES" dirty="0">
                <a:latin typeface="Xunta Sans" pitchFamily="50" charset="0"/>
              </a:rPr>
              <a:t> das </a:t>
            </a:r>
            <a:r>
              <a:rPr lang="es-ES" dirty="0" err="1">
                <a:latin typeface="Xunta Sans" pitchFamily="50" charset="0"/>
              </a:rPr>
              <a:t>taxas</a:t>
            </a:r>
            <a:r>
              <a:rPr lang="es-ES" dirty="0">
                <a:latin typeface="Xunta Sans" pitchFamily="50" charset="0"/>
              </a:rPr>
              <a:t> de </a:t>
            </a:r>
            <a:r>
              <a:rPr lang="es-ES" dirty="0" err="1">
                <a:latin typeface="Xunta Sans" pitchFamily="50" charset="0"/>
              </a:rPr>
              <a:t>actividade</a:t>
            </a:r>
            <a:r>
              <a:rPr lang="es-ES" dirty="0">
                <a:latin typeface="Xunta Sans" pitchFamily="50" charset="0"/>
              </a:rPr>
              <a:t>, Renda municipal do sector </a:t>
            </a:r>
            <a:r>
              <a:rPr lang="es-ES" dirty="0" err="1">
                <a:latin typeface="Xunta Sans" pitchFamily="50" charset="0"/>
              </a:rPr>
              <a:t>fogares</a:t>
            </a:r>
            <a:endParaRPr lang="es-ES" dirty="0">
              <a:latin typeface="Xunta Sans" pitchFamily="50" charset="0"/>
            </a:endParaRPr>
          </a:p>
        </p:txBody>
      </p:sp>
      <p:sp>
        <p:nvSpPr>
          <p:cNvPr id="2" name="Flecha: curvada hacia la izquierda 1">
            <a:extLst>
              <a:ext uri="{FF2B5EF4-FFF2-40B4-BE49-F238E27FC236}">
                <a16:creationId xmlns:a16="http://schemas.microsoft.com/office/drawing/2014/main" id="{7FB132D5-0180-224A-8FE0-5FBF0F406FBC}"/>
              </a:ext>
            </a:extLst>
          </p:cNvPr>
          <p:cNvSpPr/>
          <p:nvPr/>
        </p:nvSpPr>
        <p:spPr>
          <a:xfrm rot="19538041" flipH="1">
            <a:off x="512034" y="5404140"/>
            <a:ext cx="343066" cy="75510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3" name="CuadroTexto 2">
            <a:extLst>
              <a:ext uri="{FF2B5EF4-FFF2-40B4-BE49-F238E27FC236}">
                <a16:creationId xmlns:a16="http://schemas.microsoft.com/office/drawing/2014/main" id="{A9CFECC4-7E62-D8A0-C67F-6C06B4267ECD}"/>
              </a:ext>
            </a:extLst>
          </p:cNvPr>
          <p:cNvSpPr txBox="1"/>
          <p:nvPr/>
        </p:nvSpPr>
        <p:spPr>
          <a:xfrm>
            <a:off x="1259632" y="5661248"/>
            <a:ext cx="5472608" cy="400110"/>
          </a:xfrm>
          <a:prstGeom prst="rect">
            <a:avLst/>
          </a:prstGeom>
          <a:noFill/>
        </p:spPr>
        <p:txBody>
          <a:bodyPr wrap="square" rtlCol="0">
            <a:spAutoFit/>
          </a:bodyPr>
          <a:lstStyle/>
          <a:p>
            <a:r>
              <a:rPr lang="es-ES" sz="2000" dirty="0" err="1">
                <a:solidFill>
                  <a:srgbClr val="0070C0"/>
                </a:solidFill>
                <a:latin typeface="Xunta Sans" panose="00000500000000000000" pitchFamily="50" charset="0"/>
              </a:rPr>
              <a:t>Máis</a:t>
            </a:r>
            <a:r>
              <a:rPr lang="es-ES" sz="2000" dirty="0">
                <a:solidFill>
                  <a:srgbClr val="0070C0"/>
                </a:solidFill>
                <a:latin typeface="Xunta Sans" panose="00000500000000000000" pitchFamily="50" charset="0"/>
              </a:rPr>
              <a:t> de 100 </a:t>
            </a:r>
            <a:r>
              <a:rPr lang="es-ES" sz="2000" dirty="0" err="1">
                <a:solidFill>
                  <a:srgbClr val="0070C0"/>
                </a:solidFill>
                <a:latin typeface="Xunta Sans" panose="00000500000000000000" pitchFamily="50" charset="0"/>
              </a:rPr>
              <a:t>resumos</a:t>
            </a:r>
            <a:r>
              <a:rPr lang="es-ES" sz="2000" dirty="0">
                <a:solidFill>
                  <a:srgbClr val="0070C0"/>
                </a:solidFill>
                <a:latin typeface="Xunta Sans" panose="00000500000000000000" pitchFamily="50" charset="0"/>
              </a:rPr>
              <a:t> de resultados </a:t>
            </a:r>
            <a:r>
              <a:rPr lang="es-ES" sz="2000" dirty="0" err="1">
                <a:solidFill>
                  <a:srgbClr val="0070C0"/>
                </a:solidFill>
                <a:latin typeface="Xunta Sans" panose="00000500000000000000" pitchFamily="50" charset="0"/>
              </a:rPr>
              <a:t>anuais</a:t>
            </a:r>
            <a:endParaRPr lang="es-ES" sz="2000" dirty="0">
              <a:solidFill>
                <a:srgbClr val="0070C0"/>
              </a:solidFill>
              <a:latin typeface="Xunta Sans" panose="00000500000000000000" pitchFamily="50" charset="0"/>
            </a:endParaRPr>
          </a:p>
        </p:txBody>
      </p:sp>
    </p:spTree>
    <p:extLst>
      <p:ext uri="{BB962C8B-B14F-4D97-AF65-F5344CB8AC3E}">
        <p14:creationId xmlns:p14="http://schemas.microsoft.com/office/powerpoint/2010/main" val="3765373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188640"/>
            <a:ext cx="1936104" cy="484879"/>
          </a:xfrm>
          <a:prstGeom prst="rect">
            <a:avLst/>
          </a:prstGeom>
        </p:spPr>
      </p:pic>
      <p:cxnSp>
        <p:nvCxnSpPr>
          <p:cNvPr id="8" name="7 Conector recto"/>
          <p:cNvCxnSpPr/>
          <p:nvPr/>
        </p:nvCxnSpPr>
        <p:spPr>
          <a:xfrm>
            <a:off x="251520" y="764704"/>
            <a:ext cx="864096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251520" y="6525344"/>
            <a:ext cx="8640960" cy="0"/>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8 Rectángulo">
            <a:extLst>
              <a:ext uri="{FF2B5EF4-FFF2-40B4-BE49-F238E27FC236}">
                <a16:creationId xmlns:a16="http://schemas.microsoft.com/office/drawing/2014/main" id="{5032D573-B350-4D6A-8C7B-071F5B9F60E0}"/>
              </a:ext>
            </a:extLst>
          </p:cNvPr>
          <p:cNvSpPr/>
          <p:nvPr/>
        </p:nvSpPr>
        <p:spPr>
          <a:xfrm>
            <a:off x="257755" y="246413"/>
            <a:ext cx="2353529" cy="307777"/>
          </a:xfrm>
          <a:prstGeom prst="rect">
            <a:avLst/>
          </a:prstGeom>
        </p:spPr>
        <p:txBody>
          <a:bodyPr wrap="none">
            <a:spAutoFit/>
          </a:bodyPr>
          <a:lstStyle/>
          <a:p>
            <a:r>
              <a:rPr lang="es-ES" sz="1400" dirty="0">
                <a:latin typeface="Xunta Sans" pitchFamily="50" charset="0"/>
              </a:rPr>
              <a:t>2. Informes automatizados</a:t>
            </a:r>
            <a:endParaRPr lang="es-ES" sz="1400" dirty="0"/>
          </a:p>
        </p:txBody>
      </p:sp>
      <p:sp>
        <p:nvSpPr>
          <p:cNvPr id="9" name="CuadroTexto 8">
            <a:extLst>
              <a:ext uri="{FF2B5EF4-FFF2-40B4-BE49-F238E27FC236}">
                <a16:creationId xmlns:a16="http://schemas.microsoft.com/office/drawing/2014/main" id="{91315F8B-E87F-4572-BF5E-9CE0A8CCB21D}"/>
              </a:ext>
            </a:extLst>
          </p:cNvPr>
          <p:cNvSpPr txBox="1"/>
          <p:nvPr/>
        </p:nvSpPr>
        <p:spPr>
          <a:xfrm>
            <a:off x="467544" y="1017658"/>
            <a:ext cx="5472608" cy="369332"/>
          </a:xfrm>
          <a:prstGeom prst="rect">
            <a:avLst/>
          </a:prstGeom>
          <a:noFill/>
        </p:spPr>
        <p:txBody>
          <a:bodyPr wrap="square">
            <a:spAutoFit/>
          </a:bodyPr>
          <a:lstStyle/>
          <a:p>
            <a:r>
              <a:rPr lang="es-ES" dirty="0">
                <a:latin typeface="Xunta Sans" pitchFamily="50" charset="0"/>
              </a:rPr>
              <a:t>Apariencia final </a:t>
            </a:r>
            <a:r>
              <a:rPr lang="es-ES" dirty="0" err="1">
                <a:latin typeface="Xunta Sans" pitchFamily="50" charset="0"/>
              </a:rPr>
              <a:t>na</a:t>
            </a:r>
            <a:r>
              <a:rPr lang="es-ES" dirty="0">
                <a:latin typeface="Xunta Sans" pitchFamily="50" charset="0"/>
              </a:rPr>
              <a:t> web </a:t>
            </a:r>
          </a:p>
        </p:txBody>
      </p:sp>
      <p:pic>
        <p:nvPicPr>
          <p:cNvPr id="3" name="Imagen 2">
            <a:extLst>
              <a:ext uri="{FF2B5EF4-FFF2-40B4-BE49-F238E27FC236}">
                <a16:creationId xmlns:a16="http://schemas.microsoft.com/office/drawing/2014/main" id="{F82CEBC0-D15A-4370-8053-0689999B0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345857"/>
            <a:ext cx="5867103" cy="4557202"/>
          </a:xfrm>
          <a:prstGeom prst="rect">
            <a:avLst/>
          </a:prstGeom>
        </p:spPr>
      </p:pic>
      <p:pic>
        <p:nvPicPr>
          <p:cNvPr id="6" name="Imagen 5">
            <a:extLst>
              <a:ext uri="{FF2B5EF4-FFF2-40B4-BE49-F238E27FC236}">
                <a16:creationId xmlns:a16="http://schemas.microsoft.com/office/drawing/2014/main" id="{E9953D76-639E-4F96-8F05-A47D84F866BE}"/>
              </a:ext>
            </a:extLst>
          </p:cNvPr>
          <p:cNvPicPr>
            <a:picLocks noChangeAspect="1"/>
          </p:cNvPicPr>
          <p:nvPr/>
        </p:nvPicPr>
        <p:blipFill rotWithShape="1">
          <a:blip r:embed="rId4">
            <a:extLst>
              <a:ext uri="{28A0092B-C50C-407E-A947-70E740481C1C}">
                <a14:useLocalDpi xmlns:a14="http://schemas.microsoft.com/office/drawing/2010/main" val="0"/>
              </a:ext>
            </a:extLst>
          </a:blip>
          <a:srcRect b="19955"/>
          <a:stretch/>
        </p:blipFill>
        <p:spPr>
          <a:xfrm>
            <a:off x="1372921" y="1564071"/>
            <a:ext cx="6706536" cy="4415060"/>
          </a:xfrm>
          <a:prstGeom prst="rect">
            <a:avLst/>
          </a:prstGeom>
        </p:spPr>
      </p:pic>
      <p:pic>
        <p:nvPicPr>
          <p:cNvPr id="15" name="Imagen 14">
            <a:extLst>
              <a:ext uri="{FF2B5EF4-FFF2-40B4-BE49-F238E27FC236}">
                <a16:creationId xmlns:a16="http://schemas.microsoft.com/office/drawing/2014/main" id="{EC14983A-6DDD-4635-A9C5-C3D1D2EDA3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3109" y="1913835"/>
            <a:ext cx="5456348" cy="4459366"/>
          </a:xfrm>
          <a:prstGeom prst="rect">
            <a:avLst/>
          </a:prstGeom>
        </p:spPr>
      </p:pic>
      <p:grpSp>
        <p:nvGrpSpPr>
          <p:cNvPr id="21" name="Grupo 20">
            <a:extLst>
              <a:ext uri="{FF2B5EF4-FFF2-40B4-BE49-F238E27FC236}">
                <a16:creationId xmlns:a16="http://schemas.microsoft.com/office/drawing/2014/main" id="{AFF5F186-1237-46E7-ADC3-E3F16DB18F41}"/>
              </a:ext>
            </a:extLst>
          </p:cNvPr>
          <p:cNvGrpSpPr/>
          <p:nvPr/>
        </p:nvGrpSpPr>
        <p:grpSpPr>
          <a:xfrm>
            <a:off x="5940152" y="1017659"/>
            <a:ext cx="2520279" cy="2302911"/>
            <a:chOff x="5940152" y="1017659"/>
            <a:chExt cx="2520279" cy="2302911"/>
          </a:xfrm>
        </p:grpSpPr>
        <p:sp>
          <p:nvSpPr>
            <p:cNvPr id="18" name="6 Elipse">
              <a:extLst>
                <a:ext uri="{FF2B5EF4-FFF2-40B4-BE49-F238E27FC236}">
                  <a16:creationId xmlns:a16="http://schemas.microsoft.com/office/drawing/2014/main" id="{9C3F8FC0-EDD8-4BC8-B5FA-1ADAF5DE03DA}"/>
                </a:ext>
              </a:extLst>
            </p:cNvPr>
            <p:cNvSpPr/>
            <p:nvPr/>
          </p:nvSpPr>
          <p:spPr>
            <a:xfrm>
              <a:off x="5940152" y="1017659"/>
              <a:ext cx="2520279" cy="17047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CuadroTexto 18">
              <a:extLst>
                <a:ext uri="{FF2B5EF4-FFF2-40B4-BE49-F238E27FC236}">
                  <a16:creationId xmlns:a16="http://schemas.microsoft.com/office/drawing/2014/main" id="{A9D44E0F-7361-4C50-AD09-3A19F6501934}"/>
                </a:ext>
              </a:extLst>
            </p:cNvPr>
            <p:cNvSpPr txBox="1"/>
            <p:nvPr/>
          </p:nvSpPr>
          <p:spPr>
            <a:xfrm>
              <a:off x="6214481" y="1092904"/>
              <a:ext cx="1934654" cy="1477328"/>
            </a:xfrm>
            <a:prstGeom prst="rect">
              <a:avLst/>
            </a:prstGeom>
            <a:noFill/>
          </p:spPr>
          <p:txBody>
            <a:bodyPr wrap="square" rtlCol="0">
              <a:spAutoFit/>
            </a:bodyPr>
            <a:lstStyle/>
            <a:p>
              <a:pPr algn="ctr"/>
              <a:r>
                <a:rPr lang="es-ES" dirty="0">
                  <a:latin typeface="Xunta Sans" panose="00000500000000000000" pitchFamily="50" charset="0"/>
                </a:rPr>
                <a:t>Incorporan descarga de </a:t>
              </a:r>
              <a:r>
                <a:rPr lang="es-ES" dirty="0" err="1">
                  <a:latin typeface="Xunta Sans" panose="00000500000000000000" pitchFamily="50" charset="0"/>
                </a:rPr>
                <a:t>arquivo</a:t>
              </a:r>
              <a:r>
                <a:rPr lang="es-ES" dirty="0">
                  <a:latin typeface="Xunta Sans" panose="00000500000000000000" pitchFamily="50" charset="0"/>
                </a:rPr>
                <a:t> .</a:t>
              </a:r>
              <a:r>
                <a:rPr lang="es-ES" dirty="0" err="1">
                  <a:latin typeface="Xunta Sans" panose="00000500000000000000" pitchFamily="50" charset="0"/>
                </a:rPr>
                <a:t>pdf</a:t>
              </a:r>
              <a:r>
                <a:rPr lang="es-ES" dirty="0">
                  <a:latin typeface="Xunta Sans" panose="00000500000000000000" pitchFamily="50" charset="0"/>
                </a:rPr>
                <a:t> que se </a:t>
              </a:r>
              <a:r>
                <a:rPr lang="es-ES" dirty="0" err="1">
                  <a:latin typeface="Xunta Sans" panose="00000500000000000000" pitchFamily="50" charset="0"/>
                </a:rPr>
                <a:t>executa</a:t>
              </a:r>
              <a:r>
                <a:rPr lang="es-ES" dirty="0">
                  <a:latin typeface="Xunta Sans" panose="00000500000000000000" pitchFamily="50" charset="0"/>
                </a:rPr>
                <a:t> </a:t>
              </a:r>
              <a:r>
                <a:rPr lang="es-ES" dirty="0" err="1">
                  <a:latin typeface="Xunta Sans" panose="00000500000000000000" pitchFamily="50" charset="0"/>
                </a:rPr>
                <a:t>co</a:t>
              </a:r>
              <a:r>
                <a:rPr lang="es-ES" dirty="0">
                  <a:latin typeface="Xunta Sans" panose="00000500000000000000" pitchFamily="50" charset="0"/>
                </a:rPr>
                <a:t> mesmo script </a:t>
              </a:r>
            </a:p>
          </p:txBody>
        </p:sp>
        <p:sp>
          <p:nvSpPr>
            <p:cNvPr id="20" name="15 Flecha abajo">
              <a:extLst>
                <a:ext uri="{FF2B5EF4-FFF2-40B4-BE49-F238E27FC236}">
                  <a16:creationId xmlns:a16="http://schemas.microsoft.com/office/drawing/2014/main" id="{661D23E9-C5CE-414A-A6E1-DB3654E4AACC}"/>
                </a:ext>
              </a:extLst>
            </p:cNvPr>
            <p:cNvSpPr/>
            <p:nvPr/>
          </p:nvSpPr>
          <p:spPr>
            <a:xfrm>
              <a:off x="7660687" y="2674238"/>
              <a:ext cx="302406" cy="646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175837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ppt_y</p:attrName>
                                        </p:attrNameLst>
                                      </p:cBhvr>
                                      <p:tavLst>
                                        <p:tav tm="0">
                                          <p:val>
                                            <p:strVal val="#ppt_y+#ppt_h*1.125000"/>
                                          </p:val>
                                        </p:tav>
                                        <p:tav tm="100000">
                                          <p:val>
                                            <p:strVal val="#ppt_y"/>
                                          </p:val>
                                        </p:tav>
                                      </p:tavLst>
                                    </p:anim>
                                    <p:animEffect transition="in" filter="wipe(up)">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188640"/>
            <a:ext cx="1936104" cy="484879"/>
          </a:xfrm>
          <a:prstGeom prst="rect">
            <a:avLst/>
          </a:prstGeom>
        </p:spPr>
      </p:pic>
      <p:cxnSp>
        <p:nvCxnSpPr>
          <p:cNvPr id="8" name="7 Conector recto"/>
          <p:cNvCxnSpPr/>
          <p:nvPr/>
        </p:nvCxnSpPr>
        <p:spPr>
          <a:xfrm>
            <a:off x="251520" y="764704"/>
            <a:ext cx="864096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251520" y="6525344"/>
            <a:ext cx="8640960" cy="0"/>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EA55E8D1-3B7A-4875-8FBE-4D3605CF1AC8}"/>
              </a:ext>
            </a:extLst>
          </p:cNvPr>
          <p:cNvSpPr txBox="1"/>
          <p:nvPr/>
        </p:nvSpPr>
        <p:spPr>
          <a:xfrm>
            <a:off x="755576" y="1245587"/>
            <a:ext cx="7488832" cy="923330"/>
          </a:xfrm>
          <a:prstGeom prst="rect">
            <a:avLst/>
          </a:prstGeom>
          <a:noFill/>
        </p:spPr>
        <p:txBody>
          <a:bodyPr wrap="square" rtlCol="0">
            <a:spAutoFit/>
          </a:bodyPr>
          <a:lstStyle/>
          <a:p>
            <a:r>
              <a:rPr lang="es-ES" dirty="0">
                <a:latin typeface="Xunta Sans" panose="00000500000000000000" pitchFamily="50" charset="0"/>
              </a:rPr>
              <a:t>Que é </a:t>
            </a:r>
            <a:r>
              <a:rPr lang="es-ES" dirty="0" err="1">
                <a:latin typeface="Xunta Sans" panose="00000500000000000000" pitchFamily="50" charset="0"/>
              </a:rPr>
              <a:t>unha</a:t>
            </a:r>
            <a:r>
              <a:rPr lang="es-ES" dirty="0">
                <a:latin typeface="Xunta Sans" panose="00000500000000000000" pitchFamily="50" charset="0"/>
              </a:rPr>
              <a:t> aplicación web dinámica?: </a:t>
            </a:r>
            <a:r>
              <a:rPr lang="es-ES" dirty="0" err="1">
                <a:latin typeface="Xunta Sans" panose="00000500000000000000" pitchFamily="50" charset="0"/>
              </a:rPr>
              <a:t>unha</a:t>
            </a:r>
            <a:r>
              <a:rPr lang="es-ES" dirty="0">
                <a:latin typeface="Xunta Sans" panose="00000500000000000000" pitchFamily="50" charset="0"/>
              </a:rPr>
              <a:t> aplicación que permite que o usuario </a:t>
            </a:r>
            <a:r>
              <a:rPr lang="es-ES" dirty="0" err="1">
                <a:latin typeface="Xunta Sans" panose="00000500000000000000" pitchFamily="50" charset="0"/>
              </a:rPr>
              <a:t>poida</a:t>
            </a:r>
            <a:r>
              <a:rPr lang="es-ES" dirty="0">
                <a:latin typeface="Xunta Sans" panose="00000500000000000000" pitchFamily="50" charset="0"/>
              </a:rPr>
              <a:t> non </a:t>
            </a:r>
            <a:r>
              <a:rPr lang="es-ES" dirty="0" err="1">
                <a:latin typeface="Xunta Sans" panose="00000500000000000000" pitchFamily="50" charset="0"/>
              </a:rPr>
              <a:t>só</a:t>
            </a:r>
            <a:r>
              <a:rPr lang="es-ES" dirty="0">
                <a:latin typeface="Xunta Sans" panose="00000500000000000000" pitchFamily="50" charset="0"/>
              </a:rPr>
              <a:t> recibir información a través da web, </a:t>
            </a:r>
            <a:r>
              <a:rPr lang="es-ES" dirty="0" err="1">
                <a:latin typeface="Xunta Sans" panose="00000500000000000000" pitchFamily="50" charset="0"/>
              </a:rPr>
              <a:t>senón</a:t>
            </a:r>
            <a:r>
              <a:rPr lang="es-ES" dirty="0">
                <a:latin typeface="Xunta Sans" panose="00000500000000000000" pitchFamily="50" charset="0"/>
              </a:rPr>
              <a:t> </a:t>
            </a:r>
            <a:r>
              <a:rPr lang="es-ES" dirty="0" err="1">
                <a:latin typeface="Xunta Sans" panose="00000500000000000000" pitchFamily="50" charset="0"/>
              </a:rPr>
              <a:t>tamén</a:t>
            </a:r>
            <a:r>
              <a:rPr lang="es-ES" dirty="0">
                <a:latin typeface="Xunta Sans" panose="00000500000000000000" pitchFamily="50" charset="0"/>
              </a:rPr>
              <a:t> interactuar con </a:t>
            </a:r>
            <a:r>
              <a:rPr lang="es-ES" dirty="0" err="1">
                <a:latin typeface="Xunta Sans" panose="00000500000000000000" pitchFamily="50" charset="0"/>
              </a:rPr>
              <a:t>ela</a:t>
            </a:r>
            <a:r>
              <a:rPr lang="es-ES" dirty="0">
                <a:latin typeface="Xunta Sans" panose="00000500000000000000" pitchFamily="50" charset="0"/>
              </a:rPr>
              <a:t>...</a:t>
            </a:r>
          </a:p>
        </p:txBody>
      </p:sp>
      <p:sp>
        <p:nvSpPr>
          <p:cNvPr id="17" name="CuadroTexto 16">
            <a:extLst>
              <a:ext uri="{FF2B5EF4-FFF2-40B4-BE49-F238E27FC236}">
                <a16:creationId xmlns:a16="http://schemas.microsoft.com/office/drawing/2014/main" id="{91B687B6-07A0-4E12-B71A-6570751B9233}"/>
              </a:ext>
            </a:extLst>
          </p:cNvPr>
          <p:cNvSpPr txBox="1"/>
          <p:nvPr/>
        </p:nvSpPr>
        <p:spPr>
          <a:xfrm>
            <a:off x="755577" y="2610614"/>
            <a:ext cx="7488831" cy="923330"/>
          </a:xfrm>
          <a:prstGeom prst="rect">
            <a:avLst/>
          </a:prstGeom>
          <a:noFill/>
        </p:spPr>
        <p:txBody>
          <a:bodyPr wrap="square">
            <a:spAutoFit/>
          </a:bodyPr>
          <a:lstStyle/>
          <a:p>
            <a:r>
              <a:rPr lang="es-ES" dirty="0">
                <a:latin typeface="Xunta Sans" panose="00000500000000000000" pitchFamily="50" charset="0"/>
              </a:rPr>
              <a:t>... Como? Por medio da </a:t>
            </a:r>
            <a:r>
              <a:rPr lang="es-ES" dirty="0" err="1">
                <a:latin typeface="Xunta Sans" panose="00000500000000000000" pitchFamily="50" charset="0"/>
              </a:rPr>
              <a:t>introdución</a:t>
            </a:r>
            <a:r>
              <a:rPr lang="es-ES" dirty="0">
                <a:latin typeface="Xunta Sans" panose="00000500000000000000" pitchFamily="50" charset="0"/>
              </a:rPr>
              <a:t> de widgets: elementos gráficos que permiten que o usuario se comunique </a:t>
            </a:r>
            <a:r>
              <a:rPr lang="es-ES" dirty="0" err="1">
                <a:latin typeface="Xunta Sans" panose="00000500000000000000" pitchFamily="50" charset="0"/>
              </a:rPr>
              <a:t>co</a:t>
            </a:r>
            <a:r>
              <a:rPr lang="es-ES" dirty="0">
                <a:latin typeface="Xunta Sans" panose="00000500000000000000" pitchFamily="50" charset="0"/>
              </a:rPr>
              <a:t> sistema de información que está "detrás" da web (sistema de entrada-</a:t>
            </a:r>
            <a:r>
              <a:rPr lang="es-ES" dirty="0" err="1">
                <a:latin typeface="Xunta Sans" panose="00000500000000000000" pitchFamily="50" charset="0"/>
              </a:rPr>
              <a:t>saída</a:t>
            </a:r>
            <a:r>
              <a:rPr lang="es-ES" dirty="0">
                <a:latin typeface="Xunta Sans" panose="00000500000000000000" pitchFamily="50" charset="0"/>
              </a:rPr>
              <a:t> (input-output))</a:t>
            </a:r>
          </a:p>
        </p:txBody>
      </p:sp>
      <p:pic>
        <p:nvPicPr>
          <p:cNvPr id="9" name="Imagen 8">
            <a:extLst>
              <a:ext uri="{FF2B5EF4-FFF2-40B4-BE49-F238E27FC236}">
                <a16:creationId xmlns:a16="http://schemas.microsoft.com/office/drawing/2014/main" id="{75F7F3FF-0824-4D10-80E8-8B8E604C15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3" y="4065909"/>
            <a:ext cx="3829584" cy="1066949"/>
          </a:xfrm>
          <a:prstGeom prst="rect">
            <a:avLst/>
          </a:prstGeom>
        </p:spPr>
      </p:pic>
      <p:pic>
        <p:nvPicPr>
          <p:cNvPr id="12" name="Imagen 11">
            <a:extLst>
              <a:ext uri="{FF2B5EF4-FFF2-40B4-BE49-F238E27FC236}">
                <a16:creationId xmlns:a16="http://schemas.microsoft.com/office/drawing/2014/main" id="{8DE179A1-8AC0-455B-8F68-BC50BDE762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4937976"/>
            <a:ext cx="3810532" cy="819264"/>
          </a:xfrm>
          <a:prstGeom prst="rect">
            <a:avLst/>
          </a:prstGeom>
        </p:spPr>
      </p:pic>
      <p:sp>
        <p:nvSpPr>
          <p:cNvPr id="13" name="CuadroTexto 12">
            <a:extLst>
              <a:ext uri="{FF2B5EF4-FFF2-40B4-BE49-F238E27FC236}">
                <a16:creationId xmlns:a16="http://schemas.microsoft.com/office/drawing/2014/main" id="{A3793E23-4B45-44EE-B941-02BE0BE40819}"/>
              </a:ext>
            </a:extLst>
          </p:cNvPr>
          <p:cNvSpPr txBox="1"/>
          <p:nvPr/>
        </p:nvSpPr>
        <p:spPr>
          <a:xfrm>
            <a:off x="5214180" y="4221088"/>
            <a:ext cx="3102234" cy="369332"/>
          </a:xfrm>
          <a:prstGeom prst="rect">
            <a:avLst/>
          </a:prstGeom>
          <a:noFill/>
        </p:spPr>
        <p:txBody>
          <a:bodyPr wrap="square" rtlCol="0">
            <a:spAutoFit/>
          </a:bodyPr>
          <a:lstStyle/>
          <a:p>
            <a:r>
              <a:rPr lang="es-ES" dirty="0" err="1">
                <a:solidFill>
                  <a:schemeClr val="tx2">
                    <a:lumMod val="60000"/>
                    <a:lumOff val="40000"/>
                  </a:schemeClr>
                </a:solidFill>
                <a:latin typeface="Xunta Sans" panose="00000500000000000000" pitchFamily="50" charset="0"/>
              </a:rPr>
              <a:t>Caixas</a:t>
            </a:r>
            <a:r>
              <a:rPr lang="es-ES" dirty="0">
                <a:solidFill>
                  <a:schemeClr val="tx2">
                    <a:lumMod val="60000"/>
                    <a:lumOff val="40000"/>
                  </a:schemeClr>
                </a:solidFill>
                <a:latin typeface="Xunta Sans" panose="00000500000000000000" pitchFamily="50" charset="0"/>
              </a:rPr>
              <a:t> de selección</a:t>
            </a:r>
          </a:p>
        </p:txBody>
      </p:sp>
      <p:sp>
        <p:nvSpPr>
          <p:cNvPr id="2" name="8 Rectángulo">
            <a:extLst>
              <a:ext uri="{FF2B5EF4-FFF2-40B4-BE49-F238E27FC236}">
                <a16:creationId xmlns:a16="http://schemas.microsoft.com/office/drawing/2014/main" id="{5C1A98BA-B11D-72D5-34B1-0DF3D41D8098}"/>
              </a:ext>
            </a:extLst>
          </p:cNvPr>
          <p:cNvSpPr/>
          <p:nvPr/>
        </p:nvSpPr>
        <p:spPr>
          <a:xfrm>
            <a:off x="257755" y="246413"/>
            <a:ext cx="3422732" cy="307777"/>
          </a:xfrm>
          <a:prstGeom prst="rect">
            <a:avLst/>
          </a:prstGeom>
        </p:spPr>
        <p:txBody>
          <a:bodyPr wrap="none">
            <a:spAutoFit/>
          </a:bodyPr>
          <a:lstStyle/>
          <a:p>
            <a:r>
              <a:rPr lang="es-ES" sz="1400" dirty="0">
                <a:latin typeface="Xunta Sans" pitchFamily="50" charset="0"/>
              </a:rPr>
              <a:t>3. </a:t>
            </a:r>
            <a:r>
              <a:rPr lang="pt-BR" sz="1400" dirty="0" err="1">
                <a:latin typeface="Xunta Sans" pitchFamily="50" charset="0"/>
              </a:rPr>
              <a:t>Aplicacións</a:t>
            </a:r>
            <a:r>
              <a:rPr lang="pt-BR" sz="1400" dirty="0">
                <a:latin typeface="Xunta Sans" pitchFamily="50" charset="0"/>
              </a:rPr>
              <a:t> </a:t>
            </a:r>
            <a:r>
              <a:rPr lang="pt-BR" sz="1400" dirty="0" err="1">
                <a:latin typeface="Xunta Sans" pitchFamily="50" charset="0"/>
              </a:rPr>
              <a:t>Shiny</a:t>
            </a:r>
            <a:r>
              <a:rPr lang="pt-BR" sz="1400" dirty="0">
                <a:latin typeface="Xunta Sans" pitchFamily="50" charset="0"/>
              </a:rPr>
              <a:t> na nova web do IGE</a:t>
            </a:r>
            <a:endParaRPr lang="es-ES" sz="1400" dirty="0"/>
          </a:p>
        </p:txBody>
      </p:sp>
    </p:spTree>
    <p:extLst>
      <p:ext uri="{BB962C8B-B14F-4D97-AF65-F5344CB8AC3E}">
        <p14:creationId xmlns:p14="http://schemas.microsoft.com/office/powerpoint/2010/main" val="3032713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188640"/>
            <a:ext cx="1936104" cy="484879"/>
          </a:xfrm>
          <a:prstGeom prst="rect">
            <a:avLst/>
          </a:prstGeom>
        </p:spPr>
      </p:pic>
      <p:cxnSp>
        <p:nvCxnSpPr>
          <p:cNvPr id="8" name="7 Conector recto"/>
          <p:cNvCxnSpPr/>
          <p:nvPr/>
        </p:nvCxnSpPr>
        <p:spPr>
          <a:xfrm>
            <a:off x="251520" y="764704"/>
            <a:ext cx="864096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251520" y="6525344"/>
            <a:ext cx="8640960" cy="0"/>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1FC27583-84E2-414D-86D1-E6406A934E96}"/>
              </a:ext>
            </a:extLst>
          </p:cNvPr>
          <p:cNvSpPr txBox="1"/>
          <p:nvPr/>
        </p:nvSpPr>
        <p:spPr>
          <a:xfrm>
            <a:off x="605326" y="2529791"/>
            <a:ext cx="3960440" cy="1477328"/>
          </a:xfrm>
          <a:prstGeom prst="rect">
            <a:avLst/>
          </a:prstGeom>
          <a:noFill/>
        </p:spPr>
        <p:txBody>
          <a:bodyPr wrap="square" rtlCol="0">
            <a:spAutoFit/>
          </a:bodyPr>
          <a:lstStyle/>
          <a:p>
            <a:r>
              <a:rPr lang="es-ES" dirty="0">
                <a:latin typeface="Xunta Sans" panose="00000500000000000000" pitchFamily="50" charset="0"/>
              </a:rPr>
              <a:t>A nova web do IGE incorpora para cada tema e cada </a:t>
            </a:r>
            <a:r>
              <a:rPr lang="es-ES" dirty="0" err="1">
                <a:latin typeface="Xunta Sans" panose="00000500000000000000" pitchFamily="50" charset="0"/>
              </a:rPr>
              <a:t>actividade</a:t>
            </a:r>
            <a:r>
              <a:rPr lang="es-ES" dirty="0">
                <a:latin typeface="Xunta Sans" panose="00000500000000000000" pitchFamily="50" charset="0"/>
              </a:rPr>
              <a:t> </a:t>
            </a:r>
            <a:r>
              <a:rPr lang="es-ES" dirty="0" err="1">
                <a:latin typeface="Xunta Sans" panose="00000500000000000000" pitchFamily="50" charset="0"/>
              </a:rPr>
              <a:t>estatística</a:t>
            </a:r>
            <a:r>
              <a:rPr lang="es-ES" dirty="0">
                <a:latin typeface="Xunta Sans" panose="00000500000000000000" pitchFamily="50" charset="0"/>
              </a:rPr>
              <a:t> propia </a:t>
            </a:r>
            <a:r>
              <a:rPr lang="es-ES" dirty="0" err="1">
                <a:latin typeface="Xunta Sans" panose="00000500000000000000" pitchFamily="50" charset="0"/>
              </a:rPr>
              <a:t>unha</a:t>
            </a:r>
            <a:r>
              <a:rPr lang="es-ES" dirty="0">
                <a:latin typeface="Xunta Sans" panose="00000500000000000000" pitchFamily="50" charset="0"/>
              </a:rPr>
              <a:t> aplicación </a:t>
            </a:r>
            <a:r>
              <a:rPr lang="es-ES" dirty="0" err="1">
                <a:latin typeface="Xunta Sans" panose="00000500000000000000" pitchFamily="50" charset="0"/>
              </a:rPr>
              <a:t>Shiny</a:t>
            </a:r>
            <a:r>
              <a:rPr lang="es-ES" dirty="0">
                <a:latin typeface="Xunta Sans" panose="00000500000000000000" pitchFamily="50" charset="0"/>
              </a:rPr>
              <a:t> cos datos </a:t>
            </a:r>
            <a:r>
              <a:rPr lang="es-ES" dirty="0" err="1">
                <a:latin typeface="Xunta Sans" panose="00000500000000000000" pitchFamily="50" charset="0"/>
              </a:rPr>
              <a:t>máis</a:t>
            </a:r>
            <a:r>
              <a:rPr lang="es-ES" dirty="0">
                <a:latin typeface="Xunta Sans" panose="00000500000000000000" pitchFamily="50" charset="0"/>
              </a:rPr>
              <a:t> relevantes en cada caso</a:t>
            </a:r>
          </a:p>
        </p:txBody>
      </p:sp>
      <p:sp>
        <p:nvSpPr>
          <p:cNvPr id="20" name="CuadroTexto 19">
            <a:extLst>
              <a:ext uri="{FF2B5EF4-FFF2-40B4-BE49-F238E27FC236}">
                <a16:creationId xmlns:a16="http://schemas.microsoft.com/office/drawing/2014/main" id="{DFCE5D8C-F383-4ED7-BB7E-5E03A7DBC700}"/>
              </a:ext>
            </a:extLst>
          </p:cNvPr>
          <p:cNvSpPr txBox="1"/>
          <p:nvPr/>
        </p:nvSpPr>
        <p:spPr>
          <a:xfrm>
            <a:off x="2915816" y="1427573"/>
            <a:ext cx="3021215" cy="369332"/>
          </a:xfrm>
          <a:prstGeom prst="rect">
            <a:avLst/>
          </a:prstGeom>
          <a:noFill/>
        </p:spPr>
        <p:txBody>
          <a:bodyPr wrap="square" rtlCol="0">
            <a:spAutoFit/>
          </a:bodyPr>
          <a:lstStyle/>
          <a:p>
            <a:r>
              <a:rPr lang="es-ES" dirty="0">
                <a:latin typeface="Xunta Sans" panose="00000500000000000000" pitchFamily="50" charset="0"/>
              </a:rPr>
              <a:t>2 tipos de aplicación </a:t>
            </a:r>
            <a:r>
              <a:rPr lang="es-ES" dirty="0" err="1">
                <a:latin typeface="Xunta Sans" panose="00000500000000000000" pitchFamily="50" charset="0"/>
              </a:rPr>
              <a:t>Shiny</a:t>
            </a:r>
            <a:endParaRPr lang="es-ES" dirty="0">
              <a:latin typeface="Xunta Sans" panose="00000500000000000000" pitchFamily="50" charset="0"/>
            </a:endParaRPr>
          </a:p>
        </p:txBody>
      </p:sp>
      <p:sp>
        <p:nvSpPr>
          <p:cNvPr id="26" name="CuadroTexto 25">
            <a:extLst>
              <a:ext uri="{FF2B5EF4-FFF2-40B4-BE49-F238E27FC236}">
                <a16:creationId xmlns:a16="http://schemas.microsoft.com/office/drawing/2014/main" id="{2C66A880-4ACF-4ACF-8F48-108B4BAD69AD}"/>
              </a:ext>
            </a:extLst>
          </p:cNvPr>
          <p:cNvSpPr txBox="1"/>
          <p:nvPr/>
        </p:nvSpPr>
        <p:spPr>
          <a:xfrm>
            <a:off x="4572000" y="2524022"/>
            <a:ext cx="3960440" cy="923330"/>
          </a:xfrm>
          <a:prstGeom prst="rect">
            <a:avLst/>
          </a:prstGeom>
          <a:noFill/>
        </p:spPr>
        <p:txBody>
          <a:bodyPr wrap="square" rtlCol="0">
            <a:spAutoFit/>
          </a:bodyPr>
          <a:lstStyle/>
          <a:p>
            <a:r>
              <a:rPr lang="es-ES" dirty="0">
                <a:latin typeface="Xunta Sans" panose="00000500000000000000" pitchFamily="50" charset="0"/>
              </a:rPr>
              <a:t>Para actividades concretas </a:t>
            </a:r>
            <a:r>
              <a:rPr lang="es-ES" dirty="0" err="1">
                <a:latin typeface="Xunta Sans" panose="00000500000000000000" pitchFamily="50" charset="0"/>
              </a:rPr>
              <a:t>impleméntanse</a:t>
            </a:r>
            <a:r>
              <a:rPr lang="es-ES" dirty="0">
                <a:latin typeface="Xunta Sans" panose="00000500000000000000" pitchFamily="50" charset="0"/>
              </a:rPr>
              <a:t> </a:t>
            </a:r>
            <a:r>
              <a:rPr lang="es-ES" dirty="0" err="1">
                <a:latin typeface="Xunta Sans" panose="00000500000000000000" pitchFamily="50" charset="0"/>
              </a:rPr>
              <a:t>aplicacións</a:t>
            </a:r>
            <a:r>
              <a:rPr lang="es-ES" dirty="0">
                <a:latin typeface="Xunta Sans" panose="00000500000000000000" pitchFamily="50" charset="0"/>
              </a:rPr>
              <a:t> </a:t>
            </a:r>
            <a:r>
              <a:rPr lang="es-ES" dirty="0" err="1">
                <a:latin typeface="Xunta Sans" panose="00000500000000000000" pitchFamily="50" charset="0"/>
              </a:rPr>
              <a:t>Shiny</a:t>
            </a:r>
            <a:r>
              <a:rPr lang="es-ES" dirty="0">
                <a:latin typeface="Xunta Sans" panose="00000500000000000000" pitchFamily="50" charset="0"/>
              </a:rPr>
              <a:t> de consulta de datos e gráficos </a:t>
            </a:r>
          </a:p>
        </p:txBody>
      </p:sp>
      <p:sp>
        <p:nvSpPr>
          <p:cNvPr id="29" name="CuadroTexto 28">
            <a:extLst>
              <a:ext uri="{FF2B5EF4-FFF2-40B4-BE49-F238E27FC236}">
                <a16:creationId xmlns:a16="http://schemas.microsoft.com/office/drawing/2014/main" id="{CFA7C42C-4F53-412D-9CD1-F92621457BA9}"/>
              </a:ext>
            </a:extLst>
          </p:cNvPr>
          <p:cNvSpPr txBox="1"/>
          <p:nvPr/>
        </p:nvSpPr>
        <p:spPr>
          <a:xfrm>
            <a:off x="605326" y="4452075"/>
            <a:ext cx="3960440" cy="646331"/>
          </a:xfrm>
          <a:prstGeom prst="rect">
            <a:avLst/>
          </a:prstGeom>
          <a:noFill/>
        </p:spPr>
        <p:txBody>
          <a:bodyPr wrap="square" rtlCol="0">
            <a:spAutoFit/>
          </a:bodyPr>
          <a:lstStyle/>
          <a:p>
            <a:r>
              <a:rPr lang="es-ES" dirty="0">
                <a:latin typeface="Xunta Sans" panose="00000500000000000000" pitchFamily="50" charset="0"/>
              </a:rPr>
              <a:t>Todas coa mesma </a:t>
            </a:r>
            <a:r>
              <a:rPr lang="es-ES" dirty="0" err="1">
                <a:latin typeface="Xunta Sans" panose="00000500000000000000" pitchFamily="50" charset="0"/>
              </a:rPr>
              <a:t>estrutura</a:t>
            </a:r>
            <a:r>
              <a:rPr lang="es-ES" dirty="0">
                <a:latin typeface="Xunta Sans" panose="00000500000000000000" pitchFamily="50" charset="0"/>
              </a:rPr>
              <a:t> e embebidas </a:t>
            </a:r>
            <a:r>
              <a:rPr lang="es-ES" dirty="0" err="1">
                <a:latin typeface="Xunta Sans" panose="00000500000000000000" pitchFamily="50" charset="0"/>
              </a:rPr>
              <a:t>na</a:t>
            </a:r>
            <a:r>
              <a:rPr lang="es-ES" dirty="0">
                <a:latin typeface="Xunta Sans" panose="00000500000000000000" pitchFamily="50" charset="0"/>
              </a:rPr>
              <a:t> web</a:t>
            </a:r>
          </a:p>
        </p:txBody>
      </p:sp>
      <p:sp>
        <p:nvSpPr>
          <p:cNvPr id="30" name="CuadroTexto 29">
            <a:extLst>
              <a:ext uri="{FF2B5EF4-FFF2-40B4-BE49-F238E27FC236}">
                <a16:creationId xmlns:a16="http://schemas.microsoft.com/office/drawing/2014/main" id="{AD6DCC5E-C30F-40E1-8657-DE5AD9BFD295}"/>
              </a:ext>
            </a:extLst>
          </p:cNvPr>
          <p:cNvSpPr txBox="1"/>
          <p:nvPr/>
        </p:nvSpPr>
        <p:spPr>
          <a:xfrm>
            <a:off x="4572000" y="4426880"/>
            <a:ext cx="3960440" cy="923330"/>
          </a:xfrm>
          <a:prstGeom prst="rect">
            <a:avLst/>
          </a:prstGeom>
          <a:noFill/>
        </p:spPr>
        <p:txBody>
          <a:bodyPr wrap="square" rtlCol="0">
            <a:spAutoFit/>
          </a:bodyPr>
          <a:lstStyle/>
          <a:p>
            <a:r>
              <a:rPr lang="es-ES" dirty="0">
                <a:latin typeface="Xunta Sans" panose="00000500000000000000" pitchFamily="50" charset="0"/>
              </a:rPr>
              <a:t>Específicas para cada </a:t>
            </a:r>
            <a:r>
              <a:rPr lang="es-ES" dirty="0" err="1">
                <a:latin typeface="Xunta Sans" panose="00000500000000000000" pitchFamily="50" charset="0"/>
              </a:rPr>
              <a:t>actividade</a:t>
            </a:r>
            <a:endParaRPr lang="es-ES" dirty="0">
              <a:latin typeface="Xunta Sans" panose="00000500000000000000" pitchFamily="50" charset="0"/>
            </a:endParaRPr>
          </a:p>
          <a:p>
            <a:r>
              <a:rPr lang="es-ES" dirty="0" err="1">
                <a:latin typeface="Xunta Sans" panose="00000500000000000000" pitchFamily="50" charset="0"/>
              </a:rPr>
              <a:t>Unhas</a:t>
            </a:r>
            <a:r>
              <a:rPr lang="es-ES" dirty="0">
                <a:latin typeface="Xunta Sans" panose="00000500000000000000" pitchFamily="50" charset="0"/>
              </a:rPr>
              <a:t> embebidas e </a:t>
            </a:r>
            <a:r>
              <a:rPr lang="es-ES" dirty="0" err="1">
                <a:latin typeface="Xunta Sans" panose="00000500000000000000" pitchFamily="50" charset="0"/>
              </a:rPr>
              <a:t>outras</a:t>
            </a:r>
            <a:r>
              <a:rPr lang="es-ES" dirty="0">
                <a:latin typeface="Xunta Sans" panose="00000500000000000000" pitchFamily="50" charset="0"/>
              </a:rPr>
              <a:t> </a:t>
            </a:r>
            <a:r>
              <a:rPr lang="es-ES" dirty="0" err="1">
                <a:latin typeface="Xunta Sans" panose="00000500000000000000" pitchFamily="50" charset="0"/>
              </a:rPr>
              <a:t>aínda</a:t>
            </a:r>
            <a:r>
              <a:rPr lang="es-ES" dirty="0">
                <a:latin typeface="Xunta Sans" panose="00000500000000000000" pitchFamily="50" charset="0"/>
              </a:rPr>
              <a:t> non</a:t>
            </a:r>
          </a:p>
        </p:txBody>
      </p:sp>
      <p:sp>
        <p:nvSpPr>
          <p:cNvPr id="31" name="15 Flecha abajo">
            <a:extLst>
              <a:ext uri="{FF2B5EF4-FFF2-40B4-BE49-F238E27FC236}">
                <a16:creationId xmlns:a16="http://schemas.microsoft.com/office/drawing/2014/main" id="{3E918BE9-B1F9-4EBA-BC8E-80A69B73BEAE}"/>
              </a:ext>
            </a:extLst>
          </p:cNvPr>
          <p:cNvSpPr/>
          <p:nvPr/>
        </p:nvSpPr>
        <p:spPr>
          <a:xfrm>
            <a:off x="1979712" y="3745949"/>
            <a:ext cx="302406" cy="646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15 Flecha abajo">
            <a:extLst>
              <a:ext uri="{FF2B5EF4-FFF2-40B4-BE49-F238E27FC236}">
                <a16:creationId xmlns:a16="http://schemas.microsoft.com/office/drawing/2014/main" id="{C9470B6C-17CB-4170-AAF4-80B9CF852973}"/>
              </a:ext>
            </a:extLst>
          </p:cNvPr>
          <p:cNvSpPr/>
          <p:nvPr/>
        </p:nvSpPr>
        <p:spPr>
          <a:xfrm>
            <a:off x="6249814" y="3748948"/>
            <a:ext cx="302406" cy="646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 name="Conector recto de flecha 5">
            <a:extLst>
              <a:ext uri="{FF2B5EF4-FFF2-40B4-BE49-F238E27FC236}">
                <a16:creationId xmlns:a16="http://schemas.microsoft.com/office/drawing/2014/main" id="{50AC9E6D-1F80-4445-8C97-B99FE11034F4}"/>
              </a:ext>
            </a:extLst>
          </p:cNvPr>
          <p:cNvCxnSpPr>
            <a:cxnSpLocks/>
          </p:cNvCxnSpPr>
          <p:nvPr/>
        </p:nvCxnSpPr>
        <p:spPr>
          <a:xfrm flipH="1">
            <a:off x="3131840" y="1881071"/>
            <a:ext cx="648072" cy="522327"/>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a:extLst>
              <a:ext uri="{FF2B5EF4-FFF2-40B4-BE49-F238E27FC236}">
                <a16:creationId xmlns:a16="http://schemas.microsoft.com/office/drawing/2014/main" id="{F4C96090-CC2F-4506-A75F-B398C2A8757E}"/>
              </a:ext>
            </a:extLst>
          </p:cNvPr>
          <p:cNvCxnSpPr>
            <a:cxnSpLocks/>
          </p:cNvCxnSpPr>
          <p:nvPr/>
        </p:nvCxnSpPr>
        <p:spPr>
          <a:xfrm>
            <a:off x="5076056" y="1881071"/>
            <a:ext cx="648072" cy="522327"/>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8 Rectángulo">
            <a:extLst>
              <a:ext uri="{FF2B5EF4-FFF2-40B4-BE49-F238E27FC236}">
                <a16:creationId xmlns:a16="http://schemas.microsoft.com/office/drawing/2014/main" id="{49DFE392-405F-43C2-A5BC-A3A06B38A599}"/>
              </a:ext>
            </a:extLst>
          </p:cNvPr>
          <p:cNvSpPr/>
          <p:nvPr/>
        </p:nvSpPr>
        <p:spPr>
          <a:xfrm>
            <a:off x="257755" y="246413"/>
            <a:ext cx="3403496" cy="307777"/>
          </a:xfrm>
          <a:prstGeom prst="rect">
            <a:avLst/>
          </a:prstGeom>
        </p:spPr>
        <p:txBody>
          <a:bodyPr wrap="none">
            <a:spAutoFit/>
          </a:bodyPr>
          <a:lstStyle/>
          <a:p>
            <a:r>
              <a:rPr lang="es-ES" sz="1400" dirty="0">
                <a:latin typeface="Xunta Sans" pitchFamily="50" charset="0"/>
              </a:rPr>
              <a:t>3. </a:t>
            </a:r>
            <a:r>
              <a:rPr lang="es-ES" sz="1400" dirty="0" err="1">
                <a:latin typeface="Xunta Sans" pitchFamily="50" charset="0"/>
                <a:cs typeface="Calibri" panose="020F0502020204030204" pitchFamily="34" charset="0"/>
              </a:rPr>
              <a:t>Aplicacións</a:t>
            </a:r>
            <a:r>
              <a:rPr lang="es-ES" sz="1400" dirty="0">
                <a:latin typeface="Xunta Sans" pitchFamily="50" charset="0"/>
                <a:cs typeface="Calibri" panose="020F0502020204030204" pitchFamily="34" charset="0"/>
              </a:rPr>
              <a:t> </a:t>
            </a:r>
            <a:r>
              <a:rPr lang="es-ES" sz="1400" dirty="0" err="1">
                <a:latin typeface="Xunta Sans" pitchFamily="50" charset="0"/>
                <a:cs typeface="Calibri" panose="020F0502020204030204" pitchFamily="34" charset="0"/>
              </a:rPr>
              <a:t>Shiny</a:t>
            </a:r>
            <a:r>
              <a:rPr lang="es-ES" sz="1400" dirty="0">
                <a:latin typeface="Xunta Sans" pitchFamily="50" charset="0"/>
                <a:cs typeface="Calibri" panose="020F0502020204030204" pitchFamily="34" charset="0"/>
              </a:rPr>
              <a:t> </a:t>
            </a:r>
            <a:r>
              <a:rPr lang="es-ES" sz="1400" dirty="0" err="1">
                <a:latin typeface="Xunta Sans" pitchFamily="50" charset="0"/>
                <a:cs typeface="Calibri" panose="020F0502020204030204" pitchFamily="34" charset="0"/>
              </a:rPr>
              <a:t>na</a:t>
            </a:r>
            <a:r>
              <a:rPr lang="es-ES" sz="1400" dirty="0">
                <a:latin typeface="Xunta Sans" pitchFamily="50" charset="0"/>
                <a:cs typeface="Calibri" panose="020F0502020204030204" pitchFamily="34" charset="0"/>
              </a:rPr>
              <a:t> nova web do IGE</a:t>
            </a:r>
            <a:endParaRPr lang="es-ES" sz="1400" dirty="0"/>
          </a:p>
        </p:txBody>
      </p:sp>
    </p:spTree>
    <p:extLst>
      <p:ext uri="{BB962C8B-B14F-4D97-AF65-F5344CB8AC3E}">
        <p14:creationId xmlns:p14="http://schemas.microsoft.com/office/powerpoint/2010/main" val="3761251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188640"/>
            <a:ext cx="1936104" cy="484879"/>
          </a:xfrm>
          <a:prstGeom prst="rect">
            <a:avLst/>
          </a:prstGeom>
        </p:spPr>
      </p:pic>
      <p:cxnSp>
        <p:nvCxnSpPr>
          <p:cNvPr id="8" name="7 Conector recto"/>
          <p:cNvCxnSpPr/>
          <p:nvPr/>
        </p:nvCxnSpPr>
        <p:spPr>
          <a:xfrm>
            <a:off x="251520" y="764704"/>
            <a:ext cx="864096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251520" y="6525344"/>
            <a:ext cx="8640960" cy="0"/>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8 Rectángulo">
            <a:extLst>
              <a:ext uri="{FF2B5EF4-FFF2-40B4-BE49-F238E27FC236}">
                <a16:creationId xmlns:a16="http://schemas.microsoft.com/office/drawing/2014/main" id="{5032D573-B350-4D6A-8C7B-071F5B9F60E0}"/>
              </a:ext>
            </a:extLst>
          </p:cNvPr>
          <p:cNvSpPr/>
          <p:nvPr/>
        </p:nvSpPr>
        <p:spPr>
          <a:xfrm>
            <a:off x="257755" y="246413"/>
            <a:ext cx="3403496" cy="307777"/>
          </a:xfrm>
          <a:prstGeom prst="rect">
            <a:avLst/>
          </a:prstGeom>
        </p:spPr>
        <p:txBody>
          <a:bodyPr wrap="none">
            <a:spAutoFit/>
          </a:bodyPr>
          <a:lstStyle/>
          <a:p>
            <a:r>
              <a:rPr lang="es-ES" sz="1400" dirty="0">
                <a:latin typeface="Xunta Sans" pitchFamily="50" charset="0"/>
              </a:rPr>
              <a:t>3. </a:t>
            </a:r>
            <a:r>
              <a:rPr lang="es-ES" sz="1400" dirty="0" err="1">
                <a:latin typeface="Xunta Sans" pitchFamily="50" charset="0"/>
                <a:cs typeface="Calibri" panose="020F0502020204030204" pitchFamily="34" charset="0"/>
              </a:rPr>
              <a:t>Aplicacións</a:t>
            </a:r>
            <a:r>
              <a:rPr lang="es-ES" sz="1400" dirty="0">
                <a:latin typeface="Xunta Sans" pitchFamily="50" charset="0"/>
                <a:cs typeface="Calibri" panose="020F0502020204030204" pitchFamily="34" charset="0"/>
              </a:rPr>
              <a:t> </a:t>
            </a:r>
            <a:r>
              <a:rPr lang="es-ES" sz="1400" dirty="0" err="1">
                <a:latin typeface="Xunta Sans" pitchFamily="50" charset="0"/>
                <a:cs typeface="Calibri" panose="020F0502020204030204" pitchFamily="34" charset="0"/>
              </a:rPr>
              <a:t>Shiny</a:t>
            </a:r>
            <a:r>
              <a:rPr lang="es-ES" sz="1400" dirty="0">
                <a:latin typeface="Xunta Sans" pitchFamily="50" charset="0"/>
                <a:cs typeface="Calibri" panose="020F0502020204030204" pitchFamily="34" charset="0"/>
              </a:rPr>
              <a:t> </a:t>
            </a:r>
            <a:r>
              <a:rPr lang="es-ES" sz="1400" dirty="0" err="1">
                <a:latin typeface="Xunta Sans" pitchFamily="50" charset="0"/>
                <a:cs typeface="Calibri" panose="020F0502020204030204" pitchFamily="34" charset="0"/>
              </a:rPr>
              <a:t>na</a:t>
            </a:r>
            <a:r>
              <a:rPr lang="es-ES" sz="1400" dirty="0">
                <a:latin typeface="Xunta Sans" pitchFamily="50" charset="0"/>
                <a:cs typeface="Calibri" panose="020F0502020204030204" pitchFamily="34" charset="0"/>
              </a:rPr>
              <a:t> nova web do IGE</a:t>
            </a:r>
            <a:endParaRPr lang="es-ES" sz="1400" dirty="0"/>
          </a:p>
        </p:txBody>
      </p:sp>
      <p:sp>
        <p:nvSpPr>
          <p:cNvPr id="9" name="CuadroTexto 8">
            <a:extLst>
              <a:ext uri="{FF2B5EF4-FFF2-40B4-BE49-F238E27FC236}">
                <a16:creationId xmlns:a16="http://schemas.microsoft.com/office/drawing/2014/main" id="{0A0EAB72-B8D0-4D7B-9834-B34915BD4B90}"/>
              </a:ext>
            </a:extLst>
          </p:cNvPr>
          <p:cNvSpPr txBox="1"/>
          <p:nvPr/>
        </p:nvSpPr>
        <p:spPr>
          <a:xfrm>
            <a:off x="540491" y="927235"/>
            <a:ext cx="8063018" cy="646331"/>
          </a:xfrm>
          <a:prstGeom prst="rect">
            <a:avLst/>
          </a:prstGeom>
          <a:noFill/>
        </p:spPr>
        <p:txBody>
          <a:bodyPr wrap="square" rtlCol="0">
            <a:spAutoFit/>
          </a:bodyPr>
          <a:lstStyle/>
          <a:p>
            <a:r>
              <a:rPr lang="es-ES" dirty="0">
                <a:latin typeface="Xunta Sans" panose="00000500000000000000" pitchFamily="50" charset="0"/>
              </a:rPr>
              <a:t>En </a:t>
            </a:r>
            <a:r>
              <a:rPr lang="es-ES" dirty="0" err="1">
                <a:latin typeface="Xunta Sans" panose="00000500000000000000" pitchFamily="50" charset="0"/>
              </a:rPr>
              <a:t>febreiro</a:t>
            </a:r>
            <a:r>
              <a:rPr lang="es-ES" dirty="0">
                <a:latin typeface="Xunta Sans" panose="00000500000000000000" pitchFamily="50" charset="0"/>
              </a:rPr>
              <a:t> de 2023 cambia o deseño da web do IGE e incorpora </a:t>
            </a:r>
            <a:r>
              <a:rPr lang="es-ES" dirty="0" err="1">
                <a:latin typeface="Xunta Sans" panose="00000500000000000000" pitchFamily="50" charset="0"/>
              </a:rPr>
              <a:t>iconas</a:t>
            </a:r>
            <a:r>
              <a:rPr lang="es-ES" dirty="0">
                <a:latin typeface="Xunta Sans" panose="00000500000000000000" pitchFamily="50" charset="0"/>
              </a:rPr>
              <a:t> de acceso para os 15 temas de información</a:t>
            </a:r>
          </a:p>
        </p:txBody>
      </p:sp>
      <p:pic>
        <p:nvPicPr>
          <p:cNvPr id="3" name="Imagen 2">
            <a:extLst>
              <a:ext uri="{FF2B5EF4-FFF2-40B4-BE49-F238E27FC236}">
                <a16:creationId xmlns:a16="http://schemas.microsoft.com/office/drawing/2014/main" id="{60E65ED9-2C2E-4CA7-8697-6A0C406E00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762" y="1699067"/>
            <a:ext cx="7028476" cy="3022404"/>
          </a:xfrm>
          <a:prstGeom prst="rect">
            <a:avLst/>
          </a:prstGeom>
        </p:spPr>
      </p:pic>
      <p:grpSp>
        <p:nvGrpSpPr>
          <p:cNvPr id="7" name="Grupo 6">
            <a:extLst>
              <a:ext uri="{FF2B5EF4-FFF2-40B4-BE49-F238E27FC236}">
                <a16:creationId xmlns:a16="http://schemas.microsoft.com/office/drawing/2014/main" id="{68E0C595-886F-4766-AB09-55D0545EB455}"/>
              </a:ext>
            </a:extLst>
          </p:cNvPr>
          <p:cNvGrpSpPr/>
          <p:nvPr/>
        </p:nvGrpSpPr>
        <p:grpSpPr>
          <a:xfrm>
            <a:off x="2631510" y="1067533"/>
            <a:ext cx="6292346" cy="5247296"/>
            <a:chOff x="2600135" y="1067533"/>
            <a:chExt cx="6506086" cy="5366625"/>
          </a:xfrm>
        </p:grpSpPr>
        <p:sp>
          <p:nvSpPr>
            <p:cNvPr id="14" name="Flecha: curvada hacia la izquierda 13">
              <a:extLst>
                <a:ext uri="{FF2B5EF4-FFF2-40B4-BE49-F238E27FC236}">
                  <a16:creationId xmlns:a16="http://schemas.microsoft.com/office/drawing/2014/main" id="{3382E89A-A316-480E-B4C1-8DFEFFFB4880}"/>
                </a:ext>
              </a:extLst>
            </p:cNvPr>
            <p:cNvSpPr/>
            <p:nvPr/>
          </p:nvSpPr>
          <p:spPr>
            <a:xfrm rot="19184553" flipH="1">
              <a:off x="2600135" y="2692166"/>
              <a:ext cx="353409" cy="71253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5" name="Imagen 4">
              <a:extLst>
                <a:ext uri="{FF2B5EF4-FFF2-40B4-BE49-F238E27FC236}">
                  <a16:creationId xmlns:a16="http://schemas.microsoft.com/office/drawing/2014/main" id="{E4AFFA94-B7EA-4D40-9FDA-AB72E4EE0B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4507" y="1067533"/>
              <a:ext cx="5821714" cy="5366625"/>
            </a:xfrm>
            <a:prstGeom prst="rect">
              <a:avLst/>
            </a:prstGeom>
          </p:spPr>
        </p:pic>
      </p:grpSp>
    </p:spTree>
    <p:extLst>
      <p:ext uri="{BB962C8B-B14F-4D97-AF65-F5344CB8AC3E}">
        <p14:creationId xmlns:p14="http://schemas.microsoft.com/office/powerpoint/2010/main" val="238034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188640"/>
            <a:ext cx="1936104" cy="484879"/>
          </a:xfrm>
          <a:prstGeom prst="rect">
            <a:avLst/>
          </a:prstGeom>
        </p:spPr>
      </p:pic>
      <p:cxnSp>
        <p:nvCxnSpPr>
          <p:cNvPr id="8" name="7 Conector recto"/>
          <p:cNvCxnSpPr/>
          <p:nvPr/>
        </p:nvCxnSpPr>
        <p:spPr>
          <a:xfrm>
            <a:off x="251520" y="764704"/>
            <a:ext cx="864096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251520" y="6525344"/>
            <a:ext cx="8640960" cy="0"/>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8 Rectángulo">
            <a:extLst>
              <a:ext uri="{FF2B5EF4-FFF2-40B4-BE49-F238E27FC236}">
                <a16:creationId xmlns:a16="http://schemas.microsoft.com/office/drawing/2014/main" id="{5032D573-B350-4D6A-8C7B-071F5B9F60E0}"/>
              </a:ext>
            </a:extLst>
          </p:cNvPr>
          <p:cNvSpPr/>
          <p:nvPr/>
        </p:nvSpPr>
        <p:spPr>
          <a:xfrm>
            <a:off x="257755" y="246413"/>
            <a:ext cx="3403496" cy="307777"/>
          </a:xfrm>
          <a:prstGeom prst="rect">
            <a:avLst/>
          </a:prstGeom>
        </p:spPr>
        <p:txBody>
          <a:bodyPr wrap="none">
            <a:spAutoFit/>
          </a:bodyPr>
          <a:lstStyle/>
          <a:p>
            <a:r>
              <a:rPr lang="es-ES" sz="1400" dirty="0">
                <a:latin typeface="Xunta Sans" pitchFamily="50" charset="0"/>
              </a:rPr>
              <a:t>3. </a:t>
            </a:r>
            <a:r>
              <a:rPr lang="es-ES" sz="1400" dirty="0" err="1">
                <a:latin typeface="Xunta Sans" pitchFamily="50" charset="0"/>
                <a:cs typeface="Calibri" panose="020F0502020204030204" pitchFamily="34" charset="0"/>
              </a:rPr>
              <a:t>Aplicacións</a:t>
            </a:r>
            <a:r>
              <a:rPr lang="es-ES" sz="1400" dirty="0">
                <a:latin typeface="Xunta Sans" pitchFamily="50" charset="0"/>
                <a:cs typeface="Calibri" panose="020F0502020204030204" pitchFamily="34" charset="0"/>
              </a:rPr>
              <a:t> </a:t>
            </a:r>
            <a:r>
              <a:rPr lang="es-ES" sz="1400" dirty="0" err="1">
                <a:latin typeface="Xunta Sans" pitchFamily="50" charset="0"/>
                <a:cs typeface="Calibri" panose="020F0502020204030204" pitchFamily="34" charset="0"/>
              </a:rPr>
              <a:t>Shiny</a:t>
            </a:r>
            <a:r>
              <a:rPr lang="es-ES" sz="1400" dirty="0">
                <a:latin typeface="Xunta Sans" pitchFamily="50" charset="0"/>
                <a:cs typeface="Calibri" panose="020F0502020204030204" pitchFamily="34" charset="0"/>
              </a:rPr>
              <a:t> </a:t>
            </a:r>
            <a:r>
              <a:rPr lang="es-ES" sz="1400" dirty="0" err="1">
                <a:latin typeface="Xunta Sans" pitchFamily="50" charset="0"/>
                <a:cs typeface="Calibri" panose="020F0502020204030204" pitchFamily="34" charset="0"/>
              </a:rPr>
              <a:t>na</a:t>
            </a:r>
            <a:r>
              <a:rPr lang="es-ES" sz="1400" dirty="0">
                <a:latin typeface="Xunta Sans" pitchFamily="50" charset="0"/>
                <a:cs typeface="Calibri" panose="020F0502020204030204" pitchFamily="34" charset="0"/>
              </a:rPr>
              <a:t> nova web do IGE</a:t>
            </a:r>
            <a:endParaRPr lang="es-ES" sz="1400" dirty="0"/>
          </a:p>
        </p:txBody>
      </p:sp>
      <p:sp>
        <p:nvSpPr>
          <p:cNvPr id="9" name="CuadroTexto 8">
            <a:extLst>
              <a:ext uri="{FF2B5EF4-FFF2-40B4-BE49-F238E27FC236}">
                <a16:creationId xmlns:a16="http://schemas.microsoft.com/office/drawing/2014/main" id="{0A0EAB72-B8D0-4D7B-9834-B34915BD4B90}"/>
              </a:ext>
            </a:extLst>
          </p:cNvPr>
          <p:cNvSpPr txBox="1"/>
          <p:nvPr/>
        </p:nvSpPr>
        <p:spPr>
          <a:xfrm>
            <a:off x="540491" y="980728"/>
            <a:ext cx="8063018" cy="1477328"/>
          </a:xfrm>
          <a:prstGeom prst="rect">
            <a:avLst/>
          </a:prstGeom>
          <a:noFill/>
        </p:spPr>
        <p:txBody>
          <a:bodyPr wrap="square" rtlCol="0">
            <a:spAutoFit/>
          </a:bodyPr>
          <a:lstStyle/>
          <a:p>
            <a:r>
              <a:rPr lang="es-ES" dirty="0">
                <a:latin typeface="Xunta Sans" panose="00000500000000000000" pitchFamily="50" charset="0"/>
              </a:rPr>
              <a:t>Todas as </a:t>
            </a:r>
            <a:r>
              <a:rPr lang="es-ES" dirty="0" err="1">
                <a:latin typeface="Xunta Sans" panose="00000500000000000000" pitchFamily="50" charset="0"/>
              </a:rPr>
              <a:t>aplicacións</a:t>
            </a:r>
            <a:r>
              <a:rPr lang="es-ES" dirty="0">
                <a:latin typeface="Xunta Sans" panose="00000500000000000000" pitchFamily="50" charset="0"/>
              </a:rPr>
              <a:t> </a:t>
            </a:r>
            <a:r>
              <a:rPr lang="es-ES" dirty="0" err="1">
                <a:latin typeface="Xunta Sans" panose="00000500000000000000" pitchFamily="50" charset="0"/>
              </a:rPr>
              <a:t>Shiny</a:t>
            </a:r>
            <a:r>
              <a:rPr lang="es-ES" dirty="0">
                <a:latin typeface="Xunta Sans" panose="00000500000000000000" pitchFamily="50" charset="0"/>
              </a:rPr>
              <a:t> de inicio de tema </a:t>
            </a:r>
            <a:r>
              <a:rPr lang="es-ES" dirty="0" err="1">
                <a:latin typeface="Xunta Sans" panose="00000500000000000000" pitchFamily="50" charset="0"/>
              </a:rPr>
              <a:t>ou</a:t>
            </a:r>
            <a:r>
              <a:rPr lang="es-ES" dirty="0">
                <a:latin typeface="Xunta Sans" panose="00000500000000000000" pitchFamily="50" charset="0"/>
              </a:rPr>
              <a:t> </a:t>
            </a:r>
            <a:r>
              <a:rPr lang="es-ES" dirty="0" err="1">
                <a:latin typeface="Xunta Sans" panose="00000500000000000000" pitchFamily="50" charset="0"/>
              </a:rPr>
              <a:t>actividade</a:t>
            </a:r>
            <a:r>
              <a:rPr lang="es-ES" dirty="0">
                <a:latin typeface="Xunta Sans" panose="00000500000000000000" pitchFamily="50" charset="0"/>
              </a:rPr>
              <a:t> </a:t>
            </a:r>
            <a:r>
              <a:rPr lang="es-ES" dirty="0" err="1">
                <a:latin typeface="Xunta Sans" panose="00000500000000000000" pitchFamily="50" charset="0"/>
              </a:rPr>
              <a:t>teñen</a:t>
            </a:r>
            <a:r>
              <a:rPr lang="es-ES" dirty="0">
                <a:latin typeface="Xunta Sans" panose="00000500000000000000" pitchFamily="50" charset="0"/>
              </a:rPr>
              <a:t> a mesma estructura:</a:t>
            </a:r>
          </a:p>
          <a:p>
            <a:pPr marL="742950" lvl="1" indent="-285750">
              <a:lnSpc>
                <a:spcPct val="200000"/>
              </a:lnSpc>
              <a:buFont typeface="Wingdings" panose="05000000000000000000" pitchFamily="2" charset="2"/>
              <a:buChar char="v"/>
            </a:pPr>
            <a:r>
              <a:rPr lang="es-ES" dirty="0">
                <a:latin typeface="Xunta Sans" panose="00000500000000000000" pitchFamily="50" charset="0"/>
              </a:rPr>
              <a:t>4 </a:t>
            </a:r>
            <a:r>
              <a:rPr lang="es-ES" dirty="0" err="1">
                <a:latin typeface="Xunta Sans" panose="00000500000000000000" pitchFamily="50" charset="0"/>
              </a:rPr>
              <a:t>cadros</a:t>
            </a:r>
            <a:r>
              <a:rPr lang="es-ES" dirty="0">
                <a:latin typeface="Xunta Sans" panose="00000500000000000000" pitchFamily="50" charset="0"/>
              </a:rPr>
              <a:t> de información </a:t>
            </a:r>
            <a:r>
              <a:rPr lang="es-ES" dirty="0">
                <a:latin typeface="Xunta Sans" panose="00000500000000000000" pitchFamily="50" charset="0"/>
                <a:sym typeface="Wingdings" panose="05000000000000000000" pitchFamily="2" charset="2"/>
              </a:rPr>
              <a:t> Sin interacción</a:t>
            </a:r>
            <a:endParaRPr lang="es-ES" dirty="0">
              <a:latin typeface="Xunta Sans" panose="00000500000000000000" pitchFamily="50" charset="0"/>
            </a:endParaRPr>
          </a:p>
          <a:p>
            <a:pPr marL="742950" lvl="1" indent="-285750">
              <a:buFont typeface="Wingdings" panose="05000000000000000000" pitchFamily="2" charset="2"/>
              <a:buChar char="v"/>
            </a:pPr>
            <a:r>
              <a:rPr lang="es-ES" dirty="0">
                <a:latin typeface="Xunta Sans" panose="00000500000000000000" pitchFamily="50" charset="0"/>
              </a:rPr>
              <a:t>2 gráficos </a:t>
            </a:r>
            <a:r>
              <a:rPr lang="es-ES" dirty="0" err="1">
                <a:latin typeface="Xunta Sans" panose="00000500000000000000" pitchFamily="50" charset="0"/>
              </a:rPr>
              <a:t>ou</a:t>
            </a:r>
            <a:r>
              <a:rPr lang="es-ES" dirty="0">
                <a:latin typeface="Xunta Sans" panose="00000500000000000000" pitchFamily="50" charset="0"/>
              </a:rPr>
              <a:t> mapas </a:t>
            </a:r>
            <a:r>
              <a:rPr lang="es-ES" dirty="0">
                <a:latin typeface="Xunta Sans" panose="00000500000000000000" pitchFamily="50" charset="0"/>
                <a:sym typeface="Wingdings" panose="05000000000000000000" pitchFamily="2" charset="2"/>
              </a:rPr>
              <a:t>Con posible interacción por parte do usuario</a:t>
            </a:r>
            <a:endParaRPr lang="es-ES" dirty="0">
              <a:latin typeface="Xunta Sans" panose="00000500000000000000" pitchFamily="50" charset="0"/>
            </a:endParaRPr>
          </a:p>
        </p:txBody>
      </p:sp>
      <p:pic>
        <p:nvPicPr>
          <p:cNvPr id="5" name="Imagen 4">
            <a:extLst>
              <a:ext uri="{FF2B5EF4-FFF2-40B4-BE49-F238E27FC236}">
                <a16:creationId xmlns:a16="http://schemas.microsoft.com/office/drawing/2014/main" id="{84672FF1-492F-49FC-A60D-CF2484D80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2491596"/>
            <a:ext cx="6239746" cy="3810532"/>
          </a:xfrm>
          <a:prstGeom prst="rect">
            <a:avLst/>
          </a:prstGeom>
        </p:spPr>
      </p:pic>
      <p:pic>
        <p:nvPicPr>
          <p:cNvPr id="11" name="Imagen 10">
            <a:extLst>
              <a:ext uri="{FF2B5EF4-FFF2-40B4-BE49-F238E27FC236}">
                <a16:creationId xmlns:a16="http://schemas.microsoft.com/office/drawing/2014/main" id="{3985F8A1-C31C-4461-B63B-F39A43FD8B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375" y="2667181"/>
            <a:ext cx="6306430" cy="3858163"/>
          </a:xfrm>
          <a:prstGeom prst="rect">
            <a:avLst/>
          </a:prstGeom>
        </p:spPr>
      </p:pic>
      <p:pic>
        <p:nvPicPr>
          <p:cNvPr id="15" name="Imagen 14">
            <a:extLst>
              <a:ext uri="{FF2B5EF4-FFF2-40B4-BE49-F238E27FC236}">
                <a16:creationId xmlns:a16="http://schemas.microsoft.com/office/drawing/2014/main" id="{F8E5AAF8-9268-474F-8E3A-7AE6845196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5776" y="2548958"/>
            <a:ext cx="5706418" cy="4062629"/>
          </a:xfrm>
          <a:prstGeom prst="rect">
            <a:avLst/>
          </a:prstGeom>
        </p:spPr>
      </p:pic>
    </p:spTree>
    <p:extLst>
      <p:ext uri="{BB962C8B-B14F-4D97-AF65-F5344CB8AC3E}">
        <p14:creationId xmlns:p14="http://schemas.microsoft.com/office/powerpoint/2010/main" val="8416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188640"/>
            <a:ext cx="1936104" cy="484879"/>
          </a:xfrm>
          <a:prstGeom prst="rect">
            <a:avLst/>
          </a:prstGeom>
        </p:spPr>
      </p:pic>
      <p:cxnSp>
        <p:nvCxnSpPr>
          <p:cNvPr id="8" name="7 Conector recto"/>
          <p:cNvCxnSpPr/>
          <p:nvPr/>
        </p:nvCxnSpPr>
        <p:spPr>
          <a:xfrm>
            <a:off x="251520" y="764704"/>
            <a:ext cx="864096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251520" y="6525344"/>
            <a:ext cx="8640960" cy="0"/>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8 Rectángulo">
            <a:extLst>
              <a:ext uri="{FF2B5EF4-FFF2-40B4-BE49-F238E27FC236}">
                <a16:creationId xmlns:a16="http://schemas.microsoft.com/office/drawing/2014/main" id="{5032D573-B350-4D6A-8C7B-071F5B9F60E0}"/>
              </a:ext>
            </a:extLst>
          </p:cNvPr>
          <p:cNvSpPr/>
          <p:nvPr/>
        </p:nvSpPr>
        <p:spPr>
          <a:xfrm>
            <a:off x="257755" y="246413"/>
            <a:ext cx="3403496" cy="307777"/>
          </a:xfrm>
          <a:prstGeom prst="rect">
            <a:avLst/>
          </a:prstGeom>
        </p:spPr>
        <p:txBody>
          <a:bodyPr wrap="none">
            <a:spAutoFit/>
          </a:bodyPr>
          <a:lstStyle/>
          <a:p>
            <a:r>
              <a:rPr lang="es-ES" sz="1400" dirty="0">
                <a:latin typeface="Xunta Sans" pitchFamily="50" charset="0"/>
              </a:rPr>
              <a:t>3. </a:t>
            </a:r>
            <a:r>
              <a:rPr lang="es-ES" sz="1400" dirty="0" err="1">
                <a:latin typeface="Xunta Sans" pitchFamily="50" charset="0"/>
                <a:cs typeface="Calibri" panose="020F0502020204030204" pitchFamily="34" charset="0"/>
              </a:rPr>
              <a:t>Aplicacións</a:t>
            </a:r>
            <a:r>
              <a:rPr lang="es-ES" sz="1400" dirty="0">
                <a:latin typeface="Xunta Sans" pitchFamily="50" charset="0"/>
                <a:cs typeface="Calibri" panose="020F0502020204030204" pitchFamily="34" charset="0"/>
              </a:rPr>
              <a:t> </a:t>
            </a:r>
            <a:r>
              <a:rPr lang="es-ES" sz="1400" dirty="0" err="1">
                <a:latin typeface="Xunta Sans" pitchFamily="50" charset="0"/>
                <a:cs typeface="Calibri" panose="020F0502020204030204" pitchFamily="34" charset="0"/>
              </a:rPr>
              <a:t>Shiny</a:t>
            </a:r>
            <a:r>
              <a:rPr lang="es-ES" sz="1400" dirty="0">
                <a:latin typeface="Xunta Sans" pitchFamily="50" charset="0"/>
                <a:cs typeface="Calibri" panose="020F0502020204030204" pitchFamily="34" charset="0"/>
              </a:rPr>
              <a:t> </a:t>
            </a:r>
            <a:r>
              <a:rPr lang="es-ES" sz="1400" dirty="0" err="1">
                <a:latin typeface="Xunta Sans" pitchFamily="50" charset="0"/>
                <a:cs typeface="Calibri" panose="020F0502020204030204" pitchFamily="34" charset="0"/>
              </a:rPr>
              <a:t>na</a:t>
            </a:r>
            <a:r>
              <a:rPr lang="es-ES" sz="1400" dirty="0">
                <a:latin typeface="Xunta Sans" pitchFamily="50" charset="0"/>
                <a:cs typeface="Calibri" panose="020F0502020204030204" pitchFamily="34" charset="0"/>
              </a:rPr>
              <a:t> nova web do IGE</a:t>
            </a:r>
            <a:endParaRPr lang="es-ES" sz="1400" dirty="0"/>
          </a:p>
        </p:txBody>
      </p:sp>
      <p:sp>
        <p:nvSpPr>
          <p:cNvPr id="2" name="CuadroTexto 1">
            <a:extLst>
              <a:ext uri="{FF2B5EF4-FFF2-40B4-BE49-F238E27FC236}">
                <a16:creationId xmlns:a16="http://schemas.microsoft.com/office/drawing/2014/main" id="{DDF1CC9E-095C-41AA-A75A-8C9B94A8D9F2}"/>
              </a:ext>
            </a:extLst>
          </p:cNvPr>
          <p:cNvSpPr txBox="1"/>
          <p:nvPr/>
        </p:nvSpPr>
        <p:spPr>
          <a:xfrm>
            <a:off x="611560" y="1124744"/>
            <a:ext cx="7632848" cy="1477328"/>
          </a:xfrm>
          <a:prstGeom prst="rect">
            <a:avLst/>
          </a:prstGeom>
          <a:noFill/>
        </p:spPr>
        <p:txBody>
          <a:bodyPr wrap="square" rtlCol="0">
            <a:spAutoFit/>
          </a:bodyPr>
          <a:lstStyle/>
          <a:p>
            <a:r>
              <a:rPr lang="es-ES" dirty="0" err="1">
                <a:latin typeface="Xunta Sans" panose="00000500000000000000" pitchFamily="50" charset="0"/>
              </a:rPr>
              <a:t>Aplicacións</a:t>
            </a:r>
            <a:r>
              <a:rPr lang="es-ES" dirty="0">
                <a:latin typeface="Xunta Sans" panose="00000500000000000000" pitchFamily="50" charset="0"/>
              </a:rPr>
              <a:t> </a:t>
            </a:r>
            <a:r>
              <a:rPr lang="es-ES" dirty="0" err="1">
                <a:latin typeface="Xunta Sans" panose="00000500000000000000" pitchFamily="50" charset="0"/>
              </a:rPr>
              <a:t>Shiny</a:t>
            </a:r>
            <a:r>
              <a:rPr lang="es-ES" dirty="0">
                <a:latin typeface="Xunta Sans" panose="00000500000000000000" pitchFamily="50" charset="0"/>
              </a:rPr>
              <a:t> de difusión específica</a:t>
            </a:r>
          </a:p>
          <a:p>
            <a:endParaRPr lang="es-ES" dirty="0">
              <a:latin typeface="Xunta Sans" panose="00000500000000000000" pitchFamily="50" charset="0"/>
            </a:endParaRPr>
          </a:p>
          <a:p>
            <a:pPr marL="285750" indent="-285750">
              <a:buFont typeface="Wingdings" panose="05000000000000000000" pitchFamily="2" charset="2"/>
              <a:buChar char="v"/>
            </a:pPr>
            <a:r>
              <a:rPr lang="es-ES" dirty="0">
                <a:latin typeface="Xunta Sans" panose="00000500000000000000" pitchFamily="50" charset="0"/>
              </a:rPr>
              <a:t>Diferentes </a:t>
            </a:r>
            <a:r>
              <a:rPr lang="es-ES" dirty="0" err="1">
                <a:latin typeface="Xunta Sans" panose="00000500000000000000" pitchFamily="50" charset="0"/>
              </a:rPr>
              <a:t>produtos</a:t>
            </a:r>
            <a:r>
              <a:rPr lang="es-ES" dirty="0">
                <a:latin typeface="Xunta Sans" panose="00000500000000000000" pitchFamily="50" charset="0"/>
              </a:rPr>
              <a:t> para difundir a información deseñados </a:t>
            </a:r>
            <a:r>
              <a:rPr lang="es-ES" i="1" dirty="0">
                <a:latin typeface="Xunta Sans" panose="00000500000000000000" pitchFamily="50" charset="0"/>
              </a:rPr>
              <a:t>ad hoc</a:t>
            </a:r>
          </a:p>
          <a:p>
            <a:pPr marL="285750" indent="-285750">
              <a:buFont typeface="Wingdings" panose="05000000000000000000" pitchFamily="2" charset="2"/>
              <a:buChar char="v"/>
            </a:pPr>
            <a:r>
              <a:rPr lang="es-ES" dirty="0">
                <a:latin typeface="Xunta Sans" panose="00000500000000000000" pitchFamily="50" charset="0"/>
              </a:rPr>
              <a:t>A percepción do cliente é que </a:t>
            </a:r>
            <a:r>
              <a:rPr lang="es-ES" dirty="0" err="1">
                <a:latin typeface="Xunta Sans" panose="00000500000000000000" pitchFamily="50" charset="0"/>
              </a:rPr>
              <a:t>sae</a:t>
            </a:r>
            <a:r>
              <a:rPr lang="es-ES" dirty="0">
                <a:latin typeface="Xunta Sans" panose="00000500000000000000" pitchFamily="50" charset="0"/>
              </a:rPr>
              <a:t> da web oficial</a:t>
            </a:r>
          </a:p>
          <a:p>
            <a:pPr marL="285750" indent="-285750">
              <a:buFont typeface="Wingdings" panose="05000000000000000000" pitchFamily="2" charset="2"/>
              <a:buChar char="v"/>
            </a:pPr>
            <a:r>
              <a:rPr lang="es-ES" dirty="0" err="1">
                <a:latin typeface="Xunta Sans" panose="00000500000000000000" pitchFamily="50" charset="0"/>
              </a:rPr>
              <a:t>Ás</a:t>
            </a:r>
            <a:r>
              <a:rPr lang="es-ES" dirty="0">
                <a:latin typeface="Xunta Sans" panose="00000500000000000000" pitchFamily="50" charset="0"/>
              </a:rPr>
              <a:t> veces tardan en cargar toda a información</a:t>
            </a:r>
          </a:p>
        </p:txBody>
      </p:sp>
      <p:pic>
        <p:nvPicPr>
          <p:cNvPr id="5" name="Imagen 4">
            <a:extLst>
              <a:ext uri="{FF2B5EF4-FFF2-40B4-BE49-F238E27FC236}">
                <a16:creationId xmlns:a16="http://schemas.microsoft.com/office/drawing/2014/main" id="{7CC64266-1F9B-4DBE-A3D3-42DFFC643F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2561343"/>
            <a:ext cx="6771236" cy="3956962"/>
          </a:xfrm>
          <a:prstGeom prst="rect">
            <a:avLst/>
          </a:prstGeom>
        </p:spPr>
      </p:pic>
    </p:spTree>
    <p:extLst>
      <p:ext uri="{BB962C8B-B14F-4D97-AF65-F5344CB8AC3E}">
        <p14:creationId xmlns:p14="http://schemas.microsoft.com/office/powerpoint/2010/main" val="3985865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nterfaz de usuario gráfica&#10;&#10;Descripción generada automáticamente con confianza media">
            <a:extLst>
              <a:ext uri="{FF2B5EF4-FFF2-40B4-BE49-F238E27FC236}">
                <a16:creationId xmlns:a16="http://schemas.microsoft.com/office/drawing/2014/main" id="{0774A92D-FF18-3D6E-AF90-C4BE3D5551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975219"/>
            <a:ext cx="6953345" cy="4596042"/>
          </a:xfrm>
          <a:prstGeom prst="rect">
            <a:avLst/>
          </a:prstGeom>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188640"/>
            <a:ext cx="1936104" cy="484879"/>
          </a:xfrm>
          <a:prstGeom prst="rect">
            <a:avLst/>
          </a:prstGeom>
        </p:spPr>
      </p:pic>
      <p:cxnSp>
        <p:nvCxnSpPr>
          <p:cNvPr id="8" name="7 Conector recto"/>
          <p:cNvCxnSpPr/>
          <p:nvPr/>
        </p:nvCxnSpPr>
        <p:spPr>
          <a:xfrm>
            <a:off x="251520" y="764704"/>
            <a:ext cx="864096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251520" y="6525344"/>
            <a:ext cx="8640960" cy="0"/>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8 Rectángulo">
            <a:extLst>
              <a:ext uri="{FF2B5EF4-FFF2-40B4-BE49-F238E27FC236}">
                <a16:creationId xmlns:a16="http://schemas.microsoft.com/office/drawing/2014/main" id="{5032D573-B350-4D6A-8C7B-071F5B9F60E0}"/>
              </a:ext>
            </a:extLst>
          </p:cNvPr>
          <p:cNvSpPr/>
          <p:nvPr/>
        </p:nvSpPr>
        <p:spPr>
          <a:xfrm>
            <a:off x="257755" y="246413"/>
            <a:ext cx="3403496" cy="307777"/>
          </a:xfrm>
          <a:prstGeom prst="rect">
            <a:avLst/>
          </a:prstGeom>
        </p:spPr>
        <p:txBody>
          <a:bodyPr wrap="none">
            <a:spAutoFit/>
          </a:bodyPr>
          <a:lstStyle/>
          <a:p>
            <a:r>
              <a:rPr lang="es-ES" sz="1400" dirty="0">
                <a:latin typeface="Xunta Sans" pitchFamily="50" charset="0"/>
              </a:rPr>
              <a:t>3. </a:t>
            </a:r>
            <a:r>
              <a:rPr lang="es-ES" sz="1400" dirty="0" err="1">
                <a:latin typeface="Xunta Sans" pitchFamily="50" charset="0"/>
                <a:cs typeface="Calibri" panose="020F0502020204030204" pitchFamily="34" charset="0"/>
              </a:rPr>
              <a:t>Aplicacións</a:t>
            </a:r>
            <a:r>
              <a:rPr lang="es-ES" sz="1400" dirty="0">
                <a:latin typeface="Xunta Sans" pitchFamily="50" charset="0"/>
                <a:cs typeface="Calibri" panose="020F0502020204030204" pitchFamily="34" charset="0"/>
              </a:rPr>
              <a:t> </a:t>
            </a:r>
            <a:r>
              <a:rPr lang="es-ES" sz="1400" dirty="0" err="1">
                <a:latin typeface="Xunta Sans" pitchFamily="50" charset="0"/>
                <a:cs typeface="Calibri" panose="020F0502020204030204" pitchFamily="34" charset="0"/>
              </a:rPr>
              <a:t>Shiny</a:t>
            </a:r>
            <a:r>
              <a:rPr lang="es-ES" sz="1400" dirty="0">
                <a:latin typeface="Xunta Sans" pitchFamily="50" charset="0"/>
                <a:cs typeface="Calibri" panose="020F0502020204030204" pitchFamily="34" charset="0"/>
              </a:rPr>
              <a:t> </a:t>
            </a:r>
            <a:r>
              <a:rPr lang="es-ES" sz="1400" dirty="0" err="1">
                <a:latin typeface="Xunta Sans" pitchFamily="50" charset="0"/>
                <a:cs typeface="Calibri" panose="020F0502020204030204" pitchFamily="34" charset="0"/>
              </a:rPr>
              <a:t>na</a:t>
            </a:r>
            <a:r>
              <a:rPr lang="es-ES" sz="1400" dirty="0">
                <a:latin typeface="Xunta Sans" pitchFamily="50" charset="0"/>
                <a:cs typeface="Calibri" panose="020F0502020204030204" pitchFamily="34" charset="0"/>
              </a:rPr>
              <a:t> nova web do IGE</a:t>
            </a:r>
            <a:endParaRPr lang="es-ES" sz="1400" dirty="0"/>
          </a:p>
        </p:txBody>
      </p:sp>
      <p:pic>
        <p:nvPicPr>
          <p:cNvPr id="3" name="Imagen 2">
            <a:extLst>
              <a:ext uri="{FF2B5EF4-FFF2-40B4-BE49-F238E27FC236}">
                <a16:creationId xmlns:a16="http://schemas.microsoft.com/office/drawing/2014/main" id="{D96DF62B-0DBC-490E-B172-AC98391937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027" y="1700227"/>
            <a:ext cx="8093945" cy="3681952"/>
          </a:xfrm>
          <a:prstGeom prst="rect">
            <a:avLst/>
          </a:prstGeom>
        </p:spPr>
      </p:pic>
      <p:pic>
        <p:nvPicPr>
          <p:cNvPr id="7" name="Imagen 6">
            <a:extLst>
              <a:ext uri="{FF2B5EF4-FFF2-40B4-BE49-F238E27FC236}">
                <a16:creationId xmlns:a16="http://schemas.microsoft.com/office/drawing/2014/main" id="{DD1761F1-8451-4B4C-ACA4-A798E0EFA2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0217" y="2142297"/>
            <a:ext cx="4315427" cy="4172532"/>
          </a:xfrm>
          <a:prstGeom prst="rect">
            <a:avLst/>
          </a:prstGeom>
        </p:spPr>
      </p:pic>
      <p:sp>
        <p:nvSpPr>
          <p:cNvPr id="11" name="Flecha: curvada hacia la izquierda 10">
            <a:extLst>
              <a:ext uri="{FF2B5EF4-FFF2-40B4-BE49-F238E27FC236}">
                <a16:creationId xmlns:a16="http://schemas.microsoft.com/office/drawing/2014/main" id="{81C5BBEB-57DA-48B0-864C-5C02FDE13891}"/>
              </a:ext>
            </a:extLst>
          </p:cNvPr>
          <p:cNvSpPr/>
          <p:nvPr/>
        </p:nvSpPr>
        <p:spPr>
          <a:xfrm rot="13524640" flipH="1" flipV="1">
            <a:off x="7735650" y="5112120"/>
            <a:ext cx="282230" cy="56582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9" name="Elipse 8">
            <a:extLst>
              <a:ext uri="{FF2B5EF4-FFF2-40B4-BE49-F238E27FC236}">
                <a16:creationId xmlns:a16="http://schemas.microsoft.com/office/drawing/2014/main" id="{1D112C19-60F0-4D11-8603-86B27474FA99}"/>
              </a:ext>
            </a:extLst>
          </p:cNvPr>
          <p:cNvSpPr/>
          <p:nvPr/>
        </p:nvSpPr>
        <p:spPr>
          <a:xfrm>
            <a:off x="525027" y="3429000"/>
            <a:ext cx="2011862" cy="7920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a:extLst>
              <a:ext uri="{FF2B5EF4-FFF2-40B4-BE49-F238E27FC236}">
                <a16:creationId xmlns:a16="http://schemas.microsoft.com/office/drawing/2014/main" id="{A2AA494A-1FB1-4AAF-9925-99D9591CE3CF}"/>
              </a:ext>
            </a:extLst>
          </p:cNvPr>
          <p:cNvSpPr txBox="1"/>
          <p:nvPr/>
        </p:nvSpPr>
        <p:spPr>
          <a:xfrm>
            <a:off x="738870" y="3541203"/>
            <a:ext cx="1584176" cy="646331"/>
          </a:xfrm>
          <a:prstGeom prst="rect">
            <a:avLst/>
          </a:prstGeom>
          <a:noFill/>
        </p:spPr>
        <p:txBody>
          <a:bodyPr wrap="square" rtlCol="0">
            <a:spAutoFit/>
          </a:bodyPr>
          <a:lstStyle/>
          <a:p>
            <a:pPr algn="ctr"/>
            <a:r>
              <a:rPr lang="es-ES" dirty="0">
                <a:solidFill>
                  <a:schemeClr val="tx2">
                    <a:lumMod val="60000"/>
                    <a:lumOff val="40000"/>
                  </a:schemeClr>
                </a:solidFill>
                <a:latin typeface="Xunta Sans" panose="00000500000000000000" pitchFamily="50" charset="0"/>
              </a:rPr>
              <a:t>Descarga de datos</a:t>
            </a:r>
          </a:p>
        </p:txBody>
      </p:sp>
      <p:sp>
        <p:nvSpPr>
          <p:cNvPr id="14" name="15 Flecha abajo">
            <a:extLst>
              <a:ext uri="{FF2B5EF4-FFF2-40B4-BE49-F238E27FC236}">
                <a16:creationId xmlns:a16="http://schemas.microsoft.com/office/drawing/2014/main" id="{8D431B34-1ED8-43FB-8BB7-1352A77C87B4}"/>
              </a:ext>
            </a:extLst>
          </p:cNvPr>
          <p:cNvSpPr/>
          <p:nvPr/>
        </p:nvSpPr>
        <p:spPr>
          <a:xfrm rot="10800000" flipH="1">
            <a:off x="827584" y="2858446"/>
            <a:ext cx="200834" cy="4051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75246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3" grpId="0"/>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188640"/>
            <a:ext cx="1936104" cy="484879"/>
          </a:xfrm>
          <a:prstGeom prst="rect">
            <a:avLst/>
          </a:prstGeom>
        </p:spPr>
      </p:pic>
      <p:cxnSp>
        <p:nvCxnSpPr>
          <p:cNvPr id="8" name="7 Conector recto"/>
          <p:cNvCxnSpPr/>
          <p:nvPr/>
        </p:nvCxnSpPr>
        <p:spPr>
          <a:xfrm>
            <a:off x="251520" y="764704"/>
            <a:ext cx="864096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251520" y="6525344"/>
            <a:ext cx="8640960" cy="0"/>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8 Rectángulo">
            <a:extLst>
              <a:ext uri="{FF2B5EF4-FFF2-40B4-BE49-F238E27FC236}">
                <a16:creationId xmlns:a16="http://schemas.microsoft.com/office/drawing/2014/main" id="{5032D573-B350-4D6A-8C7B-071F5B9F60E0}"/>
              </a:ext>
            </a:extLst>
          </p:cNvPr>
          <p:cNvSpPr/>
          <p:nvPr/>
        </p:nvSpPr>
        <p:spPr>
          <a:xfrm>
            <a:off x="257755" y="246413"/>
            <a:ext cx="3403496" cy="307777"/>
          </a:xfrm>
          <a:prstGeom prst="rect">
            <a:avLst/>
          </a:prstGeom>
        </p:spPr>
        <p:txBody>
          <a:bodyPr wrap="none">
            <a:spAutoFit/>
          </a:bodyPr>
          <a:lstStyle/>
          <a:p>
            <a:r>
              <a:rPr lang="es-ES" sz="1400" dirty="0">
                <a:latin typeface="Xunta Sans" pitchFamily="50" charset="0"/>
              </a:rPr>
              <a:t>3. </a:t>
            </a:r>
            <a:r>
              <a:rPr lang="es-ES" sz="1400" dirty="0" err="1">
                <a:latin typeface="Xunta Sans" pitchFamily="50" charset="0"/>
                <a:cs typeface="Calibri" panose="020F0502020204030204" pitchFamily="34" charset="0"/>
              </a:rPr>
              <a:t>Aplicacións</a:t>
            </a:r>
            <a:r>
              <a:rPr lang="es-ES" sz="1400" dirty="0">
                <a:latin typeface="Xunta Sans" pitchFamily="50" charset="0"/>
                <a:cs typeface="Calibri" panose="020F0502020204030204" pitchFamily="34" charset="0"/>
              </a:rPr>
              <a:t> </a:t>
            </a:r>
            <a:r>
              <a:rPr lang="es-ES" sz="1400" dirty="0" err="1">
                <a:latin typeface="Xunta Sans" pitchFamily="50" charset="0"/>
                <a:cs typeface="Calibri" panose="020F0502020204030204" pitchFamily="34" charset="0"/>
              </a:rPr>
              <a:t>Shiny</a:t>
            </a:r>
            <a:r>
              <a:rPr lang="es-ES" sz="1400" dirty="0">
                <a:latin typeface="Xunta Sans" pitchFamily="50" charset="0"/>
                <a:cs typeface="Calibri" panose="020F0502020204030204" pitchFamily="34" charset="0"/>
              </a:rPr>
              <a:t> </a:t>
            </a:r>
            <a:r>
              <a:rPr lang="es-ES" sz="1400" dirty="0" err="1">
                <a:latin typeface="Xunta Sans" pitchFamily="50" charset="0"/>
                <a:cs typeface="Calibri" panose="020F0502020204030204" pitchFamily="34" charset="0"/>
              </a:rPr>
              <a:t>na</a:t>
            </a:r>
            <a:r>
              <a:rPr lang="es-ES" sz="1400" dirty="0">
                <a:latin typeface="Xunta Sans" pitchFamily="50" charset="0"/>
                <a:cs typeface="Calibri" panose="020F0502020204030204" pitchFamily="34" charset="0"/>
              </a:rPr>
              <a:t> nova web do IGE</a:t>
            </a:r>
            <a:endParaRPr lang="es-ES" sz="1400" dirty="0"/>
          </a:p>
        </p:txBody>
      </p:sp>
      <p:sp>
        <p:nvSpPr>
          <p:cNvPr id="9" name="CuadroTexto 8">
            <a:extLst>
              <a:ext uri="{FF2B5EF4-FFF2-40B4-BE49-F238E27FC236}">
                <a16:creationId xmlns:a16="http://schemas.microsoft.com/office/drawing/2014/main" id="{3FCC0ED5-A6AB-4C44-8898-3F754BF78763}"/>
              </a:ext>
            </a:extLst>
          </p:cNvPr>
          <p:cNvSpPr txBox="1"/>
          <p:nvPr/>
        </p:nvSpPr>
        <p:spPr>
          <a:xfrm>
            <a:off x="611560" y="1124744"/>
            <a:ext cx="7632848" cy="1477328"/>
          </a:xfrm>
          <a:prstGeom prst="rect">
            <a:avLst/>
          </a:prstGeom>
          <a:noFill/>
        </p:spPr>
        <p:txBody>
          <a:bodyPr wrap="square" rtlCol="0">
            <a:spAutoFit/>
          </a:bodyPr>
          <a:lstStyle/>
          <a:p>
            <a:r>
              <a:rPr lang="es-ES" dirty="0">
                <a:latin typeface="Xunta Sans" panose="00000500000000000000" pitchFamily="50" charset="0"/>
              </a:rPr>
              <a:t>Cara a onde </a:t>
            </a:r>
            <a:r>
              <a:rPr lang="es-ES" dirty="0" err="1">
                <a:latin typeface="Xunta Sans" panose="00000500000000000000" pitchFamily="50" charset="0"/>
              </a:rPr>
              <a:t>imos</a:t>
            </a:r>
            <a:r>
              <a:rPr lang="es-ES" dirty="0">
                <a:latin typeface="Xunta Sans" panose="00000500000000000000" pitchFamily="50" charset="0"/>
              </a:rPr>
              <a:t>?</a:t>
            </a:r>
          </a:p>
          <a:p>
            <a:endParaRPr lang="es-ES" dirty="0">
              <a:latin typeface="Xunta Sans" panose="00000500000000000000" pitchFamily="50" charset="0"/>
            </a:endParaRPr>
          </a:p>
          <a:p>
            <a:pPr marL="285750" indent="-285750">
              <a:buFont typeface="Wingdings" panose="05000000000000000000" pitchFamily="2" charset="2"/>
              <a:buChar char="v"/>
            </a:pPr>
            <a:r>
              <a:rPr lang="es-ES" dirty="0">
                <a:latin typeface="Xunta Sans" panose="00000500000000000000" pitchFamily="50" charset="0"/>
              </a:rPr>
              <a:t>Diferentes </a:t>
            </a:r>
            <a:r>
              <a:rPr lang="es-ES" dirty="0" err="1">
                <a:latin typeface="Xunta Sans" panose="00000500000000000000" pitchFamily="50" charset="0"/>
              </a:rPr>
              <a:t>produtos</a:t>
            </a:r>
            <a:r>
              <a:rPr lang="es-ES" dirty="0">
                <a:latin typeface="Xunta Sans" panose="00000500000000000000" pitchFamily="50" charset="0"/>
              </a:rPr>
              <a:t> para difundir a información deseñados </a:t>
            </a:r>
            <a:r>
              <a:rPr lang="es-ES" i="1" dirty="0">
                <a:latin typeface="Xunta Sans" panose="00000500000000000000" pitchFamily="50" charset="0"/>
              </a:rPr>
              <a:t>ad hoc</a:t>
            </a:r>
          </a:p>
          <a:p>
            <a:pPr marL="285750" indent="-285750">
              <a:buFont typeface="Wingdings" panose="05000000000000000000" pitchFamily="2" charset="2"/>
              <a:buChar char="v"/>
            </a:pPr>
            <a:r>
              <a:rPr lang="es-ES" dirty="0">
                <a:solidFill>
                  <a:schemeClr val="tx2">
                    <a:lumMod val="60000"/>
                    <a:lumOff val="40000"/>
                  </a:schemeClr>
                </a:solidFill>
                <a:latin typeface="Xunta Sans" panose="00000500000000000000" pitchFamily="50" charset="0"/>
              </a:rPr>
              <a:t>Embebidas </a:t>
            </a:r>
            <a:r>
              <a:rPr lang="es-ES" dirty="0" err="1">
                <a:solidFill>
                  <a:schemeClr val="tx2">
                    <a:lumMod val="60000"/>
                    <a:lumOff val="40000"/>
                  </a:schemeClr>
                </a:solidFill>
                <a:latin typeface="Xunta Sans" panose="00000500000000000000" pitchFamily="50" charset="0"/>
              </a:rPr>
              <a:t>na</a:t>
            </a:r>
            <a:r>
              <a:rPr lang="es-ES" dirty="0">
                <a:solidFill>
                  <a:schemeClr val="tx2">
                    <a:lumMod val="60000"/>
                    <a:lumOff val="40000"/>
                  </a:schemeClr>
                </a:solidFill>
                <a:latin typeface="Xunta Sans" panose="00000500000000000000" pitchFamily="50" charset="0"/>
              </a:rPr>
              <a:t> propia web coas mesmas </a:t>
            </a:r>
            <a:r>
              <a:rPr lang="es-ES" dirty="0" err="1">
                <a:solidFill>
                  <a:schemeClr val="tx2">
                    <a:lumMod val="60000"/>
                    <a:lumOff val="40000"/>
                  </a:schemeClr>
                </a:solidFill>
                <a:latin typeface="Xunta Sans" panose="00000500000000000000" pitchFamily="50" charset="0"/>
              </a:rPr>
              <a:t>cabeceiras</a:t>
            </a:r>
            <a:r>
              <a:rPr lang="es-ES" dirty="0">
                <a:solidFill>
                  <a:schemeClr val="tx2">
                    <a:lumMod val="60000"/>
                    <a:lumOff val="40000"/>
                  </a:schemeClr>
                </a:solidFill>
                <a:latin typeface="Xunta Sans" panose="00000500000000000000" pitchFamily="50" charset="0"/>
              </a:rPr>
              <a:t> </a:t>
            </a:r>
          </a:p>
          <a:p>
            <a:pPr marL="285750" indent="-285750">
              <a:buFont typeface="Wingdings" panose="05000000000000000000" pitchFamily="2" charset="2"/>
              <a:buChar char="v"/>
            </a:pPr>
            <a:r>
              <a:rPr lang="es-ES" dirty="0" err="1">
                <a:solidFill>
                  <a:schemeClr val="tx2">
                    <a:lumMod val="60000"/>
                    <a:lumOff val="40000"/>
                  </a:schemeClr>
                </a:solidFill>
                <a:latin typeface="Xunta Sans" panose="00000500000000000000" pitchFamily="50" charset="0"/>
              </a:rPr>
              <a:t>Aplicacións</a:t>
            </a:r>
            <a:r>
              <a:rPr lang="es-ES" dirty="0">
                <a:solidFill>
                  <a:schemeClr val="tx2">
                    <a:lumMod val="60000"/>
                    <a:lumOff val="40000"/>
                  </a:schemeClr>
                </a:solidFill>
                <a:latin typeface="Xunta Sans" panose="00000500000000000000" pitchFamily="50" charset="0"/>
              </a:rPr>
              <a:t> de carga rápida</a:t>
            </a:r>
          </a:p>
        </p:txBody>
      </p:sp>
      <p:pic>
        <p:nvPicPr>
          <p:cNvPr id="3" name="Imagen 2">
            <a:hlinkClick r:id="rId3"/>
            <a:extLst>
              <a:ext uri="{FF2B5EF4-FFF2-40B4-BE49-F238E27FC236}">
                <a16:creationId xmlns:a16="http://schemas.microsoft.com/office/drawing/2014/main" id="{5B0E68E4-5D92-46A6-BF2D-4DF2FAE7C0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0" y="2708710"/>
            <a:ext cx="6012160" cy="3606119"/>
          </a:xfrm>
          <a:prstGeom prst="rect">
            <a:avLst/>
          </a:prstGeom>
        </p:spPr>
      </p:pic>
    </p:spTree>
    <p:extLst>
      <p:ext uri="{BB962C8B-B14F-4D97-AF65-F5344CB8AC3E}">
        <p14:creationId xmlns:p14="http://schemas.microsoft.com/office/powerpoint/2010/main" val="3468532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188640"/>
            <a:ext cx="1936104" cy="484879"/>
          </a:xfrm>
          <a:prstGeom prst="rect">
            <a:avLst/>
          </a:prstGeom>
        </p:spPr>
      </p:pic>
      <p:cxnSp>
        <p:nvCxnSpPr>
          <p:cNvPr id="8" name="7 Conector recto"/>
          <p:cNvCxnSpPr/>
          <p:nvPr/>
        </p:nvCxnSpPr>
        <p:spPr>
          <a:xfrm>
            <a:off x="251520" y="764704"/>
            <a:ext cx="864096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251520" y="6525344"/>
            <a:ext cx="8640960" cy="0"/>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8 Rectángulo">
            <a:extLst>
              <a:ext uri="{FF2B5EF4-FFF2-40B4-BE49-F238E27FC236}">
                <a16:creationId xmlns:a16="http://schemas.microsoft.com/office/drawing/2014/main" id="{5032D573-B350-4D6A-8C7B-071F5B9F60E0}"/>
              </a:ext>
            </a:extLst>
          </p:cNvPr>
          <p:cNvSpPr/>
          <p:nvPr/>
        </p:nvSpPr>
        <p:spPr>
          <a:xfrm>
            <a:off x="257755" y="246413"/>
            <a:ext cx="3403496" cy="307777"/>
          </a:xfrm>
          <a:prstGeom prst="rect">
            <a:avLst/>
          </a:prstGeom>
        </p:spPr>
        <p:txBody>
          <a:bodyPr wrap="none">
            <a:spAutoFit/>
          </a:bodyPr>
          <a:lstStyle/>
          <a:p>
            <a:r>
              <a:rPr lang="es-ES" sz="1400" dirty="0">
                <a:latin typeface="Xunta Sans" pitchFamily="50" charset="0"/>
              </a:rPr>
              <a:t>3. </a:t>
            </a:r>
            <a:r>
              <a:rPr lang="es-ES" sz="1400" dirty="0" err="1">
                <a:latin typeface="Xunta Sans" pitchFamily="50" charset="0"/>
                <a:cs typeface="Calibri" panose="020F0502020204030204" pitchFamily="34" charset="0"/>
              </a:rPr>
              <a:t>Aplicacións</a:t>
            </a:r>
            <a:r>
              <a:rPr lang="es-ES" sz="1400" dirty="0">
                <a:latin typeface="Xunta Sans" pitchFamily="50" charset="0"/>
                <a:cs typeface="Calibri" panose="020F0502020204030204" pitchFamily="34" charset="0"/>
              </a:rPr>
              <a:t> </a:t>
            </a:r>
            <a:r>
              <a:rPr lang="es-ES" sz="1400" dirty="0" err="1">
                <a:latin typeface="Xunta Sans" pitchFamily="50" charset="0"/>
                <a:cs typeface="Calibri" panose="020F0502020204030204" pitchFamily="34" charset="0"/>
              </a:rPr>
              <a:t>Shiny</a:t>
            </a:r>
            <a:r>
              <a:rPr lang="es-ES" sz="1400" dirty="0">
                <a:latin typeface="Xunta Sans" pitchFamily="50" charset="0"/>
                <a:cs typeface="Calibri" panose="020F0502020204030204" pitchFamily="34" charset="0"/>
              </a:rPr>
              <a:t> </a:t>
            </a:r>
            <a:r>
              <a:rPr lang="es-ES" sz="1400" dirty="0" err="1">
                <a:latin typeface="Xunta Sans" pitchFamily="50" charset="0"/>
                <a:cs typeface="Calibri" panose="020F0502020204030204" pitchFamily="34" charset="0"/>
              </a:rPr>
              <a:t>na</a:t>
            </a:r>
            <a:r>
              <a:rPr lang="es-ES" sz="1400" dirty="0">
                <a:latin typeface="Xunta Sans" pitchFamily="50" charset="0"/>
                <a:cs typeface="Calibri" panose="020F0502020204030204" pitchFamily="34" charset="0"/>
              </a:rPr>
              <a:t> nova web do IGE</a:t>
            </a:r>
            <a:endParaRPr lang="es-ES" sz="1400" dirty="0"/>
          </a:p>
        </p:txBody>
      </p:sp>
      <p:sp>
        <p:nvSpPr>
          <p:cNvPr id="9" name="CuadroTexto 8">
            <a:extLst>
              <a:ext uri="{FF2B5EF4-FFF2-40B4-BE49-F238E27FC236}">
                <a16:creationId xmlns:a16="http://schemas.microsoft.com/office/drawing/2014/main" id="{09B0351B-B5E7-438D-BB5B-7591052E13CE}"/>
              </a:ext>
            </a:extLst>
          </p:cNvPr>
          <p:cNvSpPr txBox="1"/>
          <p:nvPr/>
        </p:nvSpPr>
        <p:spPr>
          <a:xfrm>
            <a:off x="611560" y="1124744"/>
            <a:ext cx="7632848" cy="646331"/>
          </a:xfrm>
          <a:prstGeom prst="rect">
            <a:avLst/>
          </a:prstGeom>
          <a:noFill/>
        </p:spPr>
        <p:txBody>
          <a:bodyPr wrap="square" rtlCol="0">
            <a:spAutoFit/>
          </a:bodyPr>
          <a:lstStyle/>
          <a:p>
            <a:r>
              <a:rPr lang="es-ES" dirty="0">
                <a:latin typeface="Xunta Sans" panose="00000500000000000000" pitchFamily="50" charset="0"/>
              </a:rPr>
              <a:t>Como o afrontamos?</a:t>
            </a:r>
          </a:p>
          <a:p>
            <a:endParaRPr lang="es-ES" dirty="0">
              <a:latin typeface="Xunta Sans" panose="00000500000000000000" pitchFamily="50" charset="0"/>
            </a:endParaRPr>
          </a:p>
        </p:txBody>
      </p:sp>
      <p:grpSp>
        <p:nvGrpSpPr>
          <p:cNvPr id="13" name="92 Grupo">
            <a:extLst>
              <a:ext uri="{FF2B5EF4-FFF2-40B4-BE49-F238E27FC236}">
                <a16:creationId xmlns:a16="http://schemas.microsoft.com/office/drawing/2014/main" id="{B82639D9-2B15-4B73-9BCF-3D5D556AA3EA}"/>
              </a:ext>
            </a:extLst>
          </p:cNvPr>
          <p:cNvGrpSpPr/>
          <p:nvPr/>
        </p:nvGrpSpPr>
        <p:grpSpPr>
          <a:xfrm>
            <a:off x="2632466" y="1090488"/>
            <a:ext cx="5815978" cy="5234774"/>
            <a:chOff x="158262" y="184723"/>
            <a:chExt cx="6717030" cy="8389000"/>
          </a:xfrm>
        </p:grpSpPr>
        <p:grpSp>
          <p:nvGrpSpPr>
            <p:cNvPr id="14" name="4 Grupo">
              <a:extLst>
                <a:ext uri="{FF2B5EF4-FFF2-40B4-BE49-F238E27FC236}">
                  <a16:creationId xmlns:a16="http://schemas.microsoft.com/office/drawing/2014/main" id="{BA97B8BE-CA6B-471A-BBD6-4D17CB40FB0D}"/>
                </a:ext>
              </a:extLst>
            </p:cNvPr>
            <p:cNvGrpSpPr/>
            <p:nvPr/>
          </p:nvGrpSpPr>
          <p:grpSpPr>
            <a:xfrm>
              <a:off x="158262" y="4747847"/>
              <a:ext cx="6717030" cy="3825876"/>
              <a:chOff x="0" y="0"/>
              <a:chExt cx="5556250" cy="3156243"/>
            </a:xfrm>
          </p:grpSpPr>
          <p:grpSp>
            <p:nvGrpSpPr>
              <p:cNvPr id="36" name="5 Grupo">
                <a:extLst>
                  <a:ext uri="{FF2B5EF4-FFF2-40B4-BE49-F238E27FC236}">
                    <a16:creationId xmlns:a16="http://schemas.microsoft.com/office/drawing/2014/main" id="{B966FBD5-7CCB-4AF7-868E-3AA0FC745FF7}"/>
                  </a:ext>
                </a:extLst>
              </p:cNvPr>
              <p:cNvGrpSpPr/>
              <p:nvPr/>
            </p:nvGrpSpPr>
            <p:grpSpPr>
              <a:xfrm>
                <a:off x="79131" y="87923"/>
                <a:ext cx="5477119" cy="3006628"/>
                <a:chOff x="0" y="0"/>
                <a:chExt cx="5477119" cy="3006628"/>
              </a:xfrm>
            </p:grpSpPr>
            <p:grpSp>
              <p:nvGrpSpPr>
                <p:cNvPr id="38" name="7 Grupo">
                  <a:extLst>
                    <a:ext uri="{FF2B5EF4-FFF2-40B4-BE49-F238E27FC236}">
                      <a16:creationId xmlns:a16="http://schemas.microsoft.com/office/drawing/2014/main" id="{A6CFB7BF-F343-4121-99CC-90DBEDA0F7B7}"/>
                    </a:ext>
                  </a:extLst>
                </p:cNvPr>
                <p:cNvGrpSpPr/>
                <p:nvPr/>
              </p:nvGrpSpPr>
              <p:grpSpPr>
                <a:xfrm>
                  <a:off x="597877" y="0"/>
                  <a:ext cx="4281854" cy="861646"/>
                  <a:chOff x="0" y="0"/>
                  <a:chExt cx="4281854" cy="861646"/>
                </a:xfrm>
              </p:grpSpPr>
              <p:sp>
                <p:nvSpPr>
                  <p:cNvPr id="55" name="19 Cuadro de texto">
                    <a:extLst>
                      <a:ext uri="{FF2B5EF4-FFF2-40B4-BE49-F238E27FC236}">
                        <a16:creationId xmlns:a16="http://schemas.microsoft.com/office/drawing/2014/main" id="{401FF624-66F2-4FB5-A1A6-E57E390653DA}"/>
                      </a:ext>
                    </a:extLst>
                  </p:cNvPr>
                  <p:cNvSpPr txBox="1"/>
                  <p:nvPr/>
                </p:nvSpPr>
                <p:spPr>
                  <a:xfrm>
                    <a:off x="1371600" y="0"/>
                    <a:ext cx="1212850" cy="430530"/>
                  </a:xfrm>
                  <a:prstGeom prst="rect">
                    <a:avLst/>
                  </a:prstGeom>
                  <a:solidFill>
                    <a:schemeClr val="lt1"/>
                  </a:solidFill>
                  <a:ln w="28575">
                    <a:solidFill>
                      <a:srgbClr val="C0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400" i="1">
                        <a:effectLst/>
                        <a:latin typeface="Consolas" panose="020B0609020204030204" pitchFamily="49" charset="0"/>
                        <a:ea typeface="Calibri" panose="020F0502020204030204" pitchFamily="34" charset="0"/>
                        <a:cs typeface="Times New Roman" panose="02020603050405020304" pitchFamily="18" charset="0"/>
                      </a:rPr>
                      <a:t>global.R</a:t>
                    </a:r>
                    <a:endParaRPr lang="es-ES" sz="1100">
                      <a:effectLst/>
                      <a:ea typeface="Calibri" panose="020F0502020204030204" pitchFamily="34" charset="0"/>
                      <a:cs typeface="Times New Roman" panose="02020603050405020304" pitchFamily="18" charset="0"/>
                    </a:endParaRPr>
                  </a:p>
                </p:txBody>
              </p:sp>
              <p:cxnSp>
                <p:nvCxnSpPr>
                  <p:cNvPr id="56" name="33 Conector recto de flecha">
                    <a:extLst>
                      <a:ext uri="{FF2B5EF4-FFF2-40B4-BE49-F238E27FC236}">
                        <a16:creationId xmlns:a16="http://schemas.microsoft.com/office/drawing/2014/main" id="{27403E7C-730E-4A75-B56D-D5280B948F45}"/>
                      </a:ext>
                    </a:extLst>
                  </p:cNvPr>
                  <p:cNvCxnSpPr/>
                  <p:nvPr/>
                </p:nvCxnSpPr>
                <p:spPr>
                  <a:xfrm>
                    <a:off x="1978270" y="430823"/>
                    <a:ext cx="0" cy="430530"/>
                  </a:xfrm>
                  <a:prstGeom prst="straightConnector1">
                    <a:avLst/>
                  </a:prstGeom>
                  <a:ln w="28575">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7" name="53 Conector recto">
                    <a:extLst>
                      <a:ext uri="{FF2B5EF4-FFF2-40B4-BE49-F238E27FC236}">
                        <a16:creationId xmlns:a16="http://schemas.microsoft.com/office/drawing/2014/main" id="{EFF87FEA-38E0-4FC9-934F-D96789388006}"/>
                      </a:ext>
                    </a:extLst>
                  </p:cNvPr>
                  <p:cNvCxnSpPr/>
                  <p:nvPr/>
                </p:nvCxnSpPr>
                <p:spPr>
                  <a:xfrm>
                    <a:off x="0" y="861646"/>
                    <a:ext cx="428185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9" name="54 Grupo">
                  <a:extLst>
                    <a:ext uri="{FF2B5EF4-FFF2-40B4-BE49-F238E27FC236}">
                      <a16:creationId xmlns:a16="http://schemas.microsoft.com/office/drawing/2014/main" id="{2F577708-3B20-48BD-BD72-B22CE71FAC0C}"/>
                    </a:ext>
                  </a:extLst>
                </p:cNvPr>
                <p:cNvGrpSpPr/>
                <p:nvPr/>
              </p:nvGrpSpPr>
              <p:grpSpPr>
                <a:xfrm>
                  <a:off x="0" y="861646"/>
                  <a:ext cx="1212850" cy="2144982"/>
                  <a:chOff x="0" y="0"/>
                  <a:chExt cx="1212850" cy="2144982"/>
                </a:xfrm>
              </p:grpSpPr>
              <p:sp>
                <p:nvSpPr>
                  <p:cNvPr id="51" name="55 Cuadro de texto">
                    <a:extLst>
                      <a:ext uri="{FF2B5EF4-FFF2-40B4-BE49-F238E27FC236}">
                        <a16:creationId xmlns:a16="http://schemas.microsoft.com/office/drawing/2014/main" id="{AA51C6BA-308A-4C28-A0E2-1C24F185CA17}"/>
                      </a:ext>
                    </a:extLst>
                  </p:cNvPr>
                  <p:cNvSpPr txBox="1"/>
                  <p:nvPr/>
                </p:nvSpPr>
                <p:spPr>
                  <a:xfrm>
                    <a:off x="0" y="1204547"/>
                    <a:ext cx="1212850" cy="940435"/>
                  </a:xfrm>
                  <a:prstGeom prst="rect">
                    <a:avLst/>
                  </a:prstGeom>
                  <a:solidFill>
                    <a:schemeClr val="lt1"/>
                  </a:solidFill>
                  <a:ln w="28575">
                    <a:solidFill>
                      <a:srgbClr val="C0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s-ES" sz="1400" i="1" dirty="0" err="1">
                        <a:effectLst/>
                        <a:latin typeface="Consolas" panose="020B0609020204030204" pitchFamily="49" charset="0"/>
                        <a:ea typeface="Calibri" panose="020F0502020204030204" pitchFamily="34" charset="0"/>
                        <a:cs typeface="Times New Roman" panose="02020603050405020304" pitchFamily="18" charset="0"/>
                      </a:rPr>
                      <a:t>ui.R</a:t>
                    </a:r>
                    <a:r>
                      <a:rPr lang="es-ES" sz="1400" i="1" dirty="0">
                        <a:effectLst/>
                        <a:latin typeface="Consolas" panose="020B0609020204030204" pitchFamily="49" charset="0"/>
                        <a:ea typeface="Calibri" panose="020F0502020204030204" pitchFamily="34" charset="0"/>
                        <a:cs typeface="Times New Roman" panose="02020603050405020304" pitchFamily="18" charset="0"/>
                      </a:rPr>
                      <a:t> </a:t>
                    </a:r>
                    <a:endParaRPr lang="es-ES" sz="1100" dirty="0">
                      <a:effectLst/>
                      <a:ea typeface="Calibri" panose="020F0502020204030204" pitchFamily="34" charset="0"/>
                      <a:cs typeface="Times New Roman" panose="02020603050405020304" pitchFamily="18" charset="0"/>
                    </a:endParaRPr>
                  </a:p>
                  <a:p>
                    <a:pPr algn="ctr">
                      <a:lnSpc>
                        <a:spcPct val="115000"/>
                      </a:lnSpc>
                    </a:pPr>
                    <a:r>
                      <a:rPr lang="es-ES" sz="1400" dirty="0">
                        <a:effectLst/>
                        <a:latin typeface="Consolas" panose="020B0609020204030204" pitchFamily="49" charset="0"/>
                        <a:ea typeface="Calibri" panose="020F0502020204030204" pitchFamily="34" charset="0"/>
                        <a:cs typeface="Times New Roman" panose="02020603050405020304" pitchFamily="18" charset="0"/>
                      </a:rPr>
                      <a:t>+ </a:t>
                    </a:r>
                    <a:endParaRPr lang="es-ES" sz="1100" dirty="0">
                      <a:effectLst/>
                      <a:ea typeface="Calibri" panose="020F0502020204030204" pitchFamily="34" charset="0"/>
                      <a:cs typeface="Times New Roman" panose="02020603050405020304" pitchFamily="18" charset="0"/>
                    </a:endParaRPr>
                  </a:p>
                  <a:p>
                    <a:pPr algn="ctr">
                      <a:lnSpc>
                        <a:spcPct val="115000"/>
                      </a:lnSpc>
                    </a:pPr>
                    <a:r>
                      <a:rPr lang="es-ES" sz="1400" i="1" dirty="0" err="1">
                        <a:effectLst/>
                        <a:latin typeface="Consolas" panose="020B0609020204030204" pitchFamily="49" charset="0"/>
                        <a:ea typeface="Calibri" panose="020F0502020204030204" pitchFamily="34" charset="0"/>
                        <a:cs typeface="Times New Roman" panose="02020603050405020304" pitchFamily="18" charset="0"/>
                      </a:rPr>
                      <a:t>server.R</a:t>
                    </a:r>
                    <a:endParaRPr lang="es-ES" sz="1100" dirty="0">
                      <a:effectLst/>
                      <a:ea typeface="Calibri" panose="020F0502020204030204" pitchFamily="34" charset="0"/>
                      <a:cs typeface="Times New Roman" panose="02020603050405020304" pitchFamily="18" charset="0"/>
                    </a:endParaRPr>
                  </a:p>
                </p:txBody>
              </p:sp>
              <p:sp>
                <p:nvSpPr>
                  <p:cNvPr id="52" name="56 Elipse">
                    <a:extLst>
                      <a:ext uri="{FF2B5EF4-FFF2-40B4-BE49-F238E27FC236}">
                        <a16:creationId xmlns:a16="http://schemas.microsoft.com/office/drawing/2014/main" id="{C73CEE2C-5872-43FE-8F1C-51C7B8F2EE6F}"/>
                      </a:ext>
                    </a:extLst>
                  </p:cNvPr>
                  <p:cNvSpPr/>
                  <p:nvPr/>
                </p:nvSpPr>
                <p:spPr>
                  <a:xfrm>
                    <a:off x="325315" y="430823"/>
                    <a:ext cx="562610" cy="5715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600">
                        <a:solidFill>
                          <a:srgbClr val="C00000"/>
                        </a:solidFill>
                        <a:effectLst/>
                        <a:latin typeface="Consolas" panose="020B0609020204030204" pitchFamily="49" charset="0"/>
                        <a:ea typeface="Calibri" panose="020F0502020204030204" pitchFamily="34" charset="0"/>
                        <a:cs typeface="Times New Roman" panose="02020603050405020304" pitchFamily="18" charset="0"/>
                      </a:rPr>
                      <a:t>U</a:t>
                    </a:r>
                    <a:r>
                      <a:rPr lang="es-ES" sz="1600" baseline="-25000">
                        <a:solidFill>
                          <a:srgbClr val="C00000"/>
                        </a:solidFill>
                        <a:effectLst/>
                        <a:latin typeface="Consolas" panose="020B0609020204030204" pitchFamily="49" charset="0"/>
                        <a:ea typeface="Calibri" panose="020F0502020204030204" pitchFamily="34" charset="0"/>
                        <a:cs typeface="Times New Roman" panose="02020603050405020304" pitchFamily="18" charset="0"/>
                      </a:rPr>
                      <a:t>1</a:t>
                    </a:r>
                    <a:endParaRPr lang="es-ES" sz="1100">
                      <a:effectLst/>
                      <a:ea typeface="Calibri" panose="020F0502020204030204" pitchFamily="34" charset="0"/>
                      <a:cs typeface="Times New Roman" panose="02020603050405020304" pitchFamily="18" charset="0"/>
                    </a:endParaRPr>
                  </a:p>
                </p:txBody>
              </p:sp>
              <p:cxnSp>
                <p:nvCxnSpPr>
                  <p:cNvPr id="53" name="57 Conector recto de flecha">
                    <a:extLst>
                      <a:ext uri="{FF2B5EF4-FFF2-40B4-BE49-F238E27FC236}">
                        <a16:creationId xmlns:a16="http://schemas.microsoft.com/office/drawing/2014/main" id="{F7AFD0C7-B146-4D70-B1A6-896CAB5781A4}"/>
                      </a:ext>
                    </a:extLst>
                  </p:cNvPr>
                  <p:cNvCxnSpPr/>
                  <p:nvPr/>
                </p:nvCxnSpPr>
                <p:spPr>
                  <a:xfrm flipH="1">
                    <a:off x="606669" y="1002323"/>
                    <a:ext cx="0" cy="201930"/>
                  </a:xfrm>
                  <a:prstGeom prst="straightConnector1">
                    <a:avLst/>
                  </a:prstGeom>
                  <a:ln w="28575">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4" name="58 Conector recto de flecha">
                    <a:extLst>
                      <a:ext uri="{FF2B5EF4-FFF2-40B4-BE49-F238E27FC236}">
                        <a16:creationId xmlns:a16="http://schemas.microsoft.com/office/drawing/2014/main" id="{0392E872-0232-42D5-93CF-A76318A33683}"/>
                      </a:ext>
                    </a:extLst>
                  </p:cNvPr>
                  <p:cNvCxnSpPr/>
                  <p:nvPr/>
                </p:nvCxnSpPr>
                <p:spPr>
                  <a:xfrm>
                    <a:off x="606669" y="0"/>
                    <a:ext cx="0" cy="430530"/>
                  </a:xfrm>
                  <a:prstGeom prst="straightConnector1">
                    <a:avLst/>
                  </a:prstGeom>
                  <a:ln w="28575">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grpSp>
            <p:grpSp>
              <p:nvGrpSpPr>
                <p:cNvPr id="40" name="59 Grupo">
                  <a:extLst>
                    <a:ext uri="{FF2B5EF4-FFF2-40B4-BE49-F238E27FC236}">
                      <a16:creationId xmlns:a16="http://schemas.microsoft.com/office/drawing/2014/main" id="{D6DA9421-F869-48F0-92CE-158D54ADED64}"/>
                    </a:ext>
                  </a:extLst>
                </p:cNvPr>
                <p:cNvGrpSpPr/>
                <p:nvPr/>
              </p:nvGrpSpPr>
              <p:grpSpPr>
                <a:xfrm>
                  <a:off x="1336431" y="861646"/>
                  <a:ext cx="1212850" cy="2144982"/>
                  <a:chOff x="0" y="0"/>
                  <a:chExt cx="1212850" cy="2144982"/>
                </a:xfrm>
              </p:grpSpPr>
              <p:sp>
                <p:nvSpPr>
                  <p:cNvPr id="47" name="60 Cuadro de texto">
                    <a:extLst>
                      <a:ext uri="{FF2B5EF4-FFF2-40B4-BE49-F238E27FC236}">
                        <a16:creationId xmlns:a16="http://schemas.microsoft.com/office/drawing/2014/main" id="{FC1DE09E-1D9A-4036-A554-54EB5925763B}"/>
                      </a:ext>
                    </a:extLst>
                  </p:cNvPr>
                  <p:cNvSpPr txBox="1"/>
                  <p:nvPr/>
                </p:nvSpPr>
                <p:spPr>
                  <a:xfrm>
                    <a:off x="0" y="1204547"/>
                    <a:ext cx="1212850" cy="940435"/>
                  </a:xfrm>
                  <a:prstGeom prst="rect">
                    <a:avLst/>
                  </a:prstGeom>
                  <a:solidFill>
                    <a:schemeClr val="lt1"/>
                  </a:solidFill>
                  <a:ln w="28575">
                    <a:solidFill>
                      <a:srgbClr val="C0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s-ES" sz="1400" i="1" dirty="0" err="1">
                        <a:effectLst/>
                        <a:latin typeface="Consolas" panose="020B0609020204030204" pitchFamily="49" charset="0"/>
                        <a:ea typeface="Calibri" panose="020F0502020204030204" pitchFamily="34" charset="0"/>
                        <a:cs typeface="Times New Roman" panose="02020603050405020304" pitchFamily="18" charset="0"/>
                      </a:rPr>
                      <a:t>ui.R</a:t>
                    </a:r>
                    <a:r>
                      <a:rPr lang="es-ES" sz="1400" i="1" dirty="0">
                        <a:effectLst/>
                        <a:latin typeface="Consolas" panose="020B0609020204030204" pitchFamily="49" charset="0"/>
                        <a:ea typeface="Calibri" panose="020F0502020204030204" pitchFamily="34" charset="0"/>
                        <a:cs typeface="Times New Roman" panose="02020603050405020304" pitchFamily="18" charset="0"/>
                      </a:rPr>
                      <a:t> </a:t>
                    </a:r>
                    <a:endParaRPr lang="es-ES" sz="1100" dirty="0">
                      <a:effectLst/>
                      <a:ea typeface="Calibri" panose="020F0502020204030204" pitchFamily="34" charset="0"/>
                      <a:cs typeface="Times New Roman" panose="02020603050405020304" pitchFamily="18" charset="0"/>
                    </a:endParaRPr>
                  </a:p>
                  <a:p>
                    <a:pPr algn="ctr">
                      <a:lnSpc>
                        <a:spcPct val="115000"/>
                      </a:lnSpc>
                    </a:pPr>
                    <a:r>
                      <a:rPr lang="es-ES" sz="1400" dirty="0">
                        <a:effectLst/>
                        <a:latin typeface="Consolas" panose="020B0609020204030204" pitchFamily="49" charset="0"/>
                        <a:ea typeface="Calibri" panose="020F0502020204030204" pitchFamily="34" charset="0"/>
                        <a:cs typeface="Times New Roman" panose="02020603050405020304" pitchFamily="18" charset="0"/>
                      </a:rPr>
                      <a:t>+ </a:t>
                    </a:r>
                    <a:endParaRPr lang="es-ES" sz="1100" dirty="0">
                      <a:effectLst/>
                      <a:ea typeface="Calibri" panose="020F0502020204030204" pitchFamily="34" charset="0"/>
                      <a:cs typeface="Times New Roman" panose="02020603050405020304" pitchFamily="18" charset="0"/>
                    </a:endParaRPr>
                  </a:p>
                  <a:p>
                    <a:pPr algn="ctr">
                      <a:lnSpc>
                        <a:spcPct val="115000"/>
                      </a:lnSpc>
                    </a:pPr>
                    <a:r>
                      <a:rPr lang="es-ES" sz="1400" i="1" dirty="0" err="1">
                        <a:effectLst/>
                        <a:latin typeface="Consolas" panose="020B0609020204030204" pitchFamily="49" charset="0"/>
                        <a:ea typeface="Calibri" panose="020F0502020204030204" pitchFamily="34" charset="0"/>
                        <a:cs typeface="Times New Roman" panose="02020603050405020304" pitchFamily="18" charset="0"/>
                      </a:rPr>
                      <a:t>server.R</a:t>
                    </a:r>
                    <a:endParaRPr lang="es-ES" sz="1100" dirty="0">
                      <a:effectLst/>
                      <a:ea typeface="Calibri" panose="020F0502020204030204" pitchFamily="34" charset="0"/>
                      <a:cs typeface="Times New Roman" panose="02020603050405020304" pitchFamily="18" charset="0"/>
                    </a:endParaRPr>
                  </a:p>
                </p:txBody>
              </p:sp>
              <p:sp>
                <p:nvSpPr>
                  <p:cNvPr id="48" name="61 Elipse">
                    <a:extLst>
                      <a:ext uri="{FF2B5EF4-FFF2-40B4-BE49-F238E27FC236}">
                        <a16:creationId xmlns:a16="http://schemas.microsoft.com/office/drawing/2014/main" id="{45FD79E6-988D-4998-8D38-C5F6061ED258}"/>
                      </a:ext>
                    </a:extLst>
                  </p:cNvPr>
                  <p:cNvSpPr/>
                  <p:nvPr/>
                </p:nvSpPr>
                <p:spPr>
                  <a:xfrm>
                    <a:off x="325315" y="430823"/>
                    <a:ext cx="562610" cy="5715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600">
                        <a:solidFill>
                          <a:srgbClr val="C00000"/>
                        </a:solidFill>
                        <a:effectLst/>
                        <a:latin typeface="Consolas" panose="020B0609020204030204" pitchFamily="49" charset="0"/>
                        <a:ea typeface="Calibri" panose="020F0502020204030204" pitchFamily="34" charset="0"/>
                        <a:cs typeface="Times New Roman" panose="02020603050405020304" pitchFamily="18" charset="0"/>
                      </a:rPr>
                      <a:t>U</a:t>
                    </a:r>
                    <a:r>
                      <a:rPr lang="es-ES" sz="1600" baseline="-25000">
                        <a:solidFill>
                          <a:srgbClr val="C00000"/>
                        </a:solidFill>
                        <a:effectLst/>
                        <a:latin typeface="Consolas" panose="020B0609020204030204" pitchFamily="49" charset="0"/>
                        <a:ea typeface="Calibri" panose="020F0502020204030204" pitchFamily="34" charset="0"/>
                        <a:cs typeface="Times New Roman" panose="02020603050405020304" pitchFamily="18" charset="0"/>
                      </a:rPr>
                      <a:t>2</a:t>
                    </a:r>
                    <a:endParaRPr lang="es-ES" sz="1100">
                      <a:effectLst/>
                      <a:ea typeface="Calibri" panose="020F0502020204030204" pitchFamily="34" charset="0"/>
                      <a:cs typeface="Times New Roman" panose="02020603050405020304" pitchFamily="18" charset="0"/>
                    </a:endParaRPr>
                  </a:p>
                </p:txBody>
              </p:sp>
              <p:cxnSp>
                <p:nvCxnSpPr>
                  <p:cNvPr id="49" name="62 Conector recto de flecha">
                    <a:extLst>
                      <a:ext uri="{FF2B5EF4-FFF2-40B4-BE49-F238E27FC236}">
                        <a16:creationId xmlns:a16="http://schemas.microsoft.com/office/drawing/2014/main" id="{554A9896-C826-4C14-A317-1B825D888258}"/>
                      </a:ext>
                    </a:extLst>
                  </p:cNvPr>
                  <p:cNvCxnSpPr/>
                  <p:nvPr/>
                </p:nvCxnSpPr>
                <p:spPr>
                  <a:xfrm flipH="1">
                    <a:off x="606669" y="1002323"/>
                    <a:ext cx="0" cy="201930"/>
                  </a:xfrm>
                  <a:prstGeom prst="straightConnector1">
                    <a:avLst/>
                  </a:prstGeom>
                  <a:ln w="28575">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0" name="63 Conector recto de flecha">
                    <a:extLst>
                      <a:ext uri="{FF2B5EF4-FFF2-40B4-BE49-F238E27FC236}">
                        <a16:creationId xmlns:a16="http://schemas.microsoft.com/office/drawing/2014/main" id="{05EF6EFE-CDD7-473E-A556-0F0C7850E037}"/>
                      </a:ext>
                    </a:extLst>
                  </p:cNvPr>
                  <p:cNvCxnSpPr/>
                  <p:nvPr/>
                </p:nvCxnSpPr>
                <p:spPr>
                  <a:xfrm>
                    <a:off x="606669" y="0"/>
                    <a:ext cx="0" cy="430530"/>
                  </a:xfrm>
                  <a:prstGeom prst="straightConnector1">
                    <a:avLst/>
                  </a:prstGeom>
                  <a:ln w="28575">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grpSp>
            <p:grpSp>
              <p:nvGrpSpPr>
                <p:cNvPr id="41" name="64 Grupo">
                  <a:extLst>
                    <a:ext uri="{FF2B5EF4-FFF2-40B4-BE49-F238E27FC236}">
                      <a16:creationId xmlns:a16="http://schemas.microsoft.com/office/drawing/2014/main" id="{DB3C27BC-AC7D-4116-B9D5-52063B006CEC}"/>
                    </a:ext>
                  </a:extLst>
                </p:cNvPr>
                <p:cNvGrpSpPr/>
                <p:nvPr/>
              </p:nvGrpSpPr>
              <p:grpSpPr>
                <a:xfrm>
                  <a:off x="4264269" y="861647"/>
                  <a:ext cx="1212850" cy="2144396"/>
                  <a:chOff x="0" y="0"/>
                  <a:chExt cx="1212850" cy="2144982"/>
                </a:xfrm>
              </p:grpSpPr>
              <p:sp>
                <p:nvSpPr>
                  <p:cNvPr id="43" name="65 Cuadro de texto">
                    <a:extLst>
                      <a:ext uri="{FF2B5EF4-FFF2-40B4-BE49-F238E27FC236}">
                        <a16:creationId xmlns:a16="http://schemas.microsoft.com/office/drawing/2014/main" id="{BF65383F-1A6F-4710-AC53-E62000C4D649}"/>
                      </a:ext>
                    </a:extLst>
                  </p:cNvPr>
                  <p:cNvSpPr txBox="1"/>
                  <p:nvPr/>
                </p:nvSpPr>
                <p:spPr>
                  <a:xfrm>
                    <a:off x="0" y="1204547"/>
                    <a:ext cx="1212850" cy="940435"/>
                  </a:xfrm>
                  <a:prstGeom prst="rect">
                    <a:avLst/>
                  </a:prstGeom>
                  <a:solidFill>
                    <a:schemeClr val="lt1"/>
                  </a:solidFill>
                  <a:ln w="28575">
                    <a:solidFill>
                      <a:srgbClr val="C0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ES" sz="1400" i="1" dirty="0" err="1">
                        <a:effectLst/>
                        <a:latin typeface="Consolas" panose="020B0609020204030204" pitchFamily="49" charset="0"/>
                        <a:ea typeface="Calibri" panose="020F0502020204030204" pitchFamily="34" charset="0"/>
                        <a:cs typeface="Times New Roman" panose="02020603050405020304" pitchFamily="18" charset="0"/>
                      </a:rPr>
                      <a:t>ui.R</a:t>
                    </a:r>
                    <a:r>
                      <a:rPr lang="es-ES" sz="1400" i="1" dirty="0">
                        <a:effectLst/>
                        <a:latin typeface="Consolas" panose="020B0609020204030204" pitchFamily="49" charset="0"/>
                        <a:ea typeface="Calibri" panose="020F0502020204030204" pitchFamily="34" charset="0"/>
                        <a:cs typeface="Times New Roman" panose="02020603050405020304" pitchFamily="18" charset="0"/>
                      </a:rPr>
                      <a:t> </a:t>
                    </a:r>
                    <a:endParaRPr lang="es-ES" sz="1100" dirty="0">
                      <a:effectLst/>
                      <a:ea typeface="Calibri" panose="020F0502020204030204" pitchFamily="34" charset="0"/>
                      <a:cs typeface="Times New Roman" panose="02020603050405020304" pitchFamily="18" charset="0"/>
                    </a:endParaRPr>
                  </a:p>
                  <a:p>
                    <a:pPr algn="ctr"/>
                    <a:r>
                      <a:rPr lang="es-ES" sz="1400" dirty="0">
                        <a:effectLst/>
                        <a:latin typeface="Consolas" panose="020B0609020204030204" pitchFamily="49" charset="0"/>
                        <a:ea typeface="Calibri" panose="020F0502020204030204" pitchFamily="34" charset="0"/>
                        <a:cs typeface="Times New Roman" panose="02020603050405020304" pitchFamily="18" charset="0"/>
                      </a:rPr>
                      <a:t>+ </a:t>
                    </a:r>
                    <a:endParaRPr lang="es-ES" sz="1100" dirty="0">
                      <a:effectLst/>
                      <a:ea typeface="Calibri" panose="020F0502020204030204" pitchFamily="34" charset="0"/>
                      <a:cs typeface="Times New Roman" panose="02020603050405020304" pitchFamily="18" charset="0"/>
                    </a:endParaRPr>
                  </a:p>
                  <a:p>
                    <a:pPr algn="ctr"/>
                    <a:r>
                      <a:rPr lang="es-ES" sz="1400" i="1" dirty="0" err="1">
                        <a:effectLst/>
                        <a:latin typeface="Consolas" panose="020B0609020204030204" pitchFamily="49" charset="0"/>
                        <a:ea typeface="Calibri" panose="020F0502020204030204" pitchFamily="34" charset="0"/>
                        <a:cs typeface="Times New Roman" panose="02020603050405020304" pitchFamily="18" charset="0"/>
                      </a:rPr>
                      <a:t>server.R</a:t>
                    </a:r>
                    <a:endParaRPr lang="es-ES" sz="1100" dirty="0">
                      <a:effectLst/>
                      <a:ea typeface="Calibri" panose="020F0502020204030204" pitchFamily="34" charset="0"/>
                      <a:cs typeface="Times New Roman" panose="02020603050405020304" pitchFamily="18" charset="0"/>
                    </a:endParaRPr>
                  </a:p>
                </p:txBody>
              </p:sp>
              <p:sp>
                <p:nvSpPr>
                  <p:cNvPr id="44" name="66 Elipse">
                    <a:extLst>
                      <a:ext uri="{FF2B5EF4-FFF2-40B4-BE49-F238E27FC236}">
                        <a16:creationId xmlns:a16="http://schemas.microsoft.com/office/drawing/2014/main" id="{163DBB75-8C48-412C-87D2-56D7D02E870D}"/>
                      </a:ext>
                    </a:extLst>
                  </p:cNvPr>
                  <p:cNvSpPr/>
                  <p:nvPr/>
                </p:nvSpPr>
                <p:spPr>
                  <a:xfrm>
                    <a:off x="325315" y="430823"/>
                    <a:ext cx="562610" cy="5715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600">
                        <a:solidFill>
                          <a:srgbClr val="C00000"/>
                        </a:solidFill>
                        <a:effectLst/>
                        <a:latin typeface="Consolas" panose="020B0609020204030204" pitchFamily="49" charset="0"/>
                        <a:ea typeface="Calibri" panose="020F0502020204030204" pitchFamily="34" charset="0"/>
                        <a:cs typeface="Times New Roman" panose="02020603050405020304" pitchFamily="18" charset="0"/>
                      </a:rPr>
                      <a:t>U</a:t>
                    </a:r>
                    <a:r>
                      <a:rPr lang="es-ES" sz="1600" baseline="-25000">
                        <a:solidFill>
                          <a:srgbClr val="C00000"/>
                        </a:solidFill>
                        <a:effectLst/>
                        <a:latin typeface="Consolas" panose="020B0609020204030204" pitchFamily="49" charset="0"/>
                        <a:ea typeface="Calibri" panose="020F0502020204030204" pitchFamily="34" charset="0"/>
                        <a:cs typeface="Times New Roman" panose="02020603050405020304" pitchFamily="18" charset="0"/>
                      </a:rPr>
                      <a:t>n</a:t>
                    </a:r>
                    <a:endParaRPr lang="es-ES" sz="1100">
                      <a:effectLst/>
                      <a:ea typeface="Calibri" panose="020F0502020204030204" pitchFamily="34" charset="0"/>
                      <a:cs typeface="Times New Roman" panose="02020603050405020304" pitchFamily="18" charset="0"/>
                    </a:endParaRPr>
                  </a:p>
                </p:txBody>
              </p:sp>
              <p:cxnSp>
                <p:nvCxnSpPr>
                  <p:cNvPr id="45" name="67 Conector recto de flecha">
                    <a:extLst>
                      <a:ext uri="{FF2B5EF4-FFF2-40B4-BE49-F238E27FC236}">
                        <a16:creationId xmlns:a16="http://schemas.microsoft.com/office/drawing/2014/main" id="{EA653EA0-DD9D-4E5E-9FF5-43B7A446EACC}"/>
                      </a:ext>
                    </a:extLst>
                  </p:cNvPr>
                  <p:cNvCxnSpPr/>
                  <p:nvPr/>
                </p:nvCxnSpPr>
                <p:spPr>
                  <a:xfrm flipH="1">
                    <a:off x="606669" y="1002323"/>
                    <a:ext cx="0" cy="201930"/>
                  </a:xfrm>
                  <a:prstGeom prst="straightConnector1">
                    <a:avLst/>
                  </a:prstGeom>
                  <a:ln w="28575">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6" name="68 Conector recto de flecha">
                    <a:extLst>
                      <a:ext uri="{FF2B5EF4-FFF2-40B4-BE49-F238E27FC236}">
                        <a16:creationId xmlns:a16="http://schemas.microsoft.com/office/drawing/2014/main" id="{61187546-D630-4C90-AC39-E2469FB51A1F}"/>
                      </a:ext>
                    </a:extLst>
                  </p:cNvPr>
                  <p:cNvCxnSpPr/>
                  <p:nvPr/>
                </p:nvCxnSpPr>
                <p:spPr>
                  <a:xfrm>
                    <a:off x="606669" y="0"/>
                    <a:ext cx="0" cy="430530"/>
                  </a:xfrm>
                  <a:prstGeom prst="straightConnector1">
                    <a:avLst/>
                  </a:prstGeom>
                  <a:ln w="28575">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42" name="69 Cuadro de texto">
                  <a:extLst>
                    <a:ext uri="{FF2B5EF4-FFF2-40B4-BE49-F238E27FC236}">
                      <a16:creationId xmlns:a16="http://schemas.microsoft.com/office/drawing/2014/main" id="{FD2CC229-73B8-4999-A3F2-B786448592EB}"/>
                    </a:ext>
                  </a:extLst>
                </p:cNvPr>
                <p:cNvSpPr txBox="1"/>
                <p:nvPr/>
              </p:nvSpPr>
              <p:spPr>
                <a:xfrm>
                  <a:off x="2883877" y="1889961"/>
                  <a:ext cx="1151255" cy="30730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400" i="1">
                      <a:solidFill>
                        <a:srgbClr val="C00000"/>
                      </a:solidFill>
                      <a:effectLst/>
                      <a:latin typeface="Consolas" panose="020B0609020204030204" pitchFamily="49" charset="0"/>
                      <a:ea typeface="Calibri" panose="020F0502020204030204" pitchFamily="34" charset="0"/>
                      <a:cs typeface="Times New Roman" panose="02020603050405020304" pitchFamily="18" charset="0"/>
                    </a:rPr>
                    <a:t>...</a:t>
                  </a:r>
                  <a:endParaRPr lang="es-ES" sz="1100">
                    <a:effectLst/>
                    <a:ea typeface="Calibri" panose="020F0502020204030204" pitchFamily="34" charset="0"/>
                    <a:cs typeface="Times New Roman" panose="02020603050405020304" pitchFamily="18" charset="0"/>
                  </a:endParaRPr>
                </a:p>
              </p:txBody>
            </p:sp>
          </p:grpSp>
          <p:sp>
            <p:nvSpPr>
              <p:cNvPr id="37" name="70 Rectángulo">
                <a:extLst>
                  <a:ext uri="{FF2B5EF4-FFF2-40B4-BE49-F238E27FC236}">
                    <a16:creationId xmlns:a16="http://schemas.microsoft.com/office/drawing/2014/main" id="{0040F123-BAEF-406E-B2FD-0D19F1DB2A9D}"/>
                  </a:ext>
                </a:extLst>
              </p:cNvPr>
              <p:cNvSpPr/>
              <p:nvPr/>
            </p:nvSpPr>
            <p:spPr>
              <a:xfrm>
                <a:off x="0" y="0"/>
                <a:ext cx="1361782" cy="3156243"/>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pSp>
        <p:grpSp>
          <p:nvGrpSpPr>
            <p:cNvPr id="15" name="90 Grupo">
              <a:extLst>
                <a:ext uri="{FF2B5EF4-FFF2-40B4-BE49-F238E27FC236}">
                  <a16:creationId xmlns:a16="http://schemas.microsoft.com/office/drawing/2014/main" id="{D7DB02C3-F31A-4044-A3A4-FFF94A3B792E}"/>
                </a:ext>
              </a:extLst>
            </p:cNvPr>
            <p:cNvGrpSpPr/>
            <p:nvPr/>
          </p:nvGrpSpPr>
          <p:grpSpPr>
            <a:xfrm>
              <a:off x="568673" y="184723"/>
              <a:ext cx="6306423" cy="4239960"/>
              <a:chOff x="568673" y="184723"/>
              <a:chExt cx="6306423" cy="4239960"/>
            </a:xfrm>
          </p:grpSpPr>
          <p:grpSp>
            <p:nvGrpSpPr>
              <p:cNvPr id="17" name="88 Grupo">
                <a:extLst>
                  <a:ext uri="{FF2B5EF4-FFF2-40B4-BE49-F238E27FC236}">
                    <a16:creationId xmlns:a16="http://schemas.microsoft.com/office/drawing/2014/main" id="{F394D7A5-CC54-48C6-8B89-7A993B346D1C}"/>
                  </a:ext>
                </a:extLst>
              </p:cNvPr>
              <p:cNvGrpSpPr/>
              <p:nvPr/>
            </p:nvGrpSpPr>
            <p:grpSpPr>
              <a:xfrm>
                <a:off x="647202" y="325315"/>
                <a:ext cx="6227894" cy="3754120"/>
                <a:chOff x="357082" y="0"/>
                <a:chExt cx="6228356" cy="3754120"/>
              </a:xfrm>
            </p:grpSpPr>
            <p:grpSp>
              <p:nvGrpSpPr>
                <p:cNvPr id="19" name="84 Grupo">
                  <a:extLst>
                    <a:ext uri="{FF2B5EF4-FFF2-40B4-BE49-F238E27FC236}">
                      <a16:creationId xmlns:a16="http://schemas.microsoft.com/office/drawing/2014/main" id="{6ACFE6A1-06B8-42AC-900E-3429AE140624}"/>
                    </a:ext>
                  </a:extLst>
                </p:cNvPr>
                <p:cNvGrpSpPr/>
                <p:nvPr/>
              </p:nvGrpSpPr>
              <p:grpSpPr>
                <a:xfrm>
                  <a:off x="357082" y="0"/>
                  <a:ext cx="4762211" cy="3754120"/>
                  <a:chOff x="435649" y="0"/>
                  <a:chExt cx="5810023" cy="4269252"/>
                </a:xfrm>
              </p:grpSpPr>
              <p:grpSp>
                <p:nvGrpSpPr>
                  <p:cNvPr id="23" name="80 Grupo">
                    <a:extLst>
                      <a:ext uri="{FF2B5EF4-FFF2-40B4-BE49-F238E27FC236}">
                        <a16:creationId xmlns:a16="http://schemas.microsoft.com/office/drawing/2014/main" id="{2618141D-62AA-46F3-AF41-718068DA6C5D}"/>
                      </a:ext>
                    </a:extLst>
                  </p:cNvPr>
                  <p:cNvGrpSpPr/>
                  <p:nvPr/>
                </p:nvGrpSpPr>
                <p:grpSpPr>
                  <a:xfrm>
                    <a:off x="4519247" y="0"/>
                    <a:ext cx="1726425" cy="4269252"/>
                    <a:chOff x="0" y="0"/>
                    <a:chExt cx="1726425" cy="4269252"/>
                  </a:xfrm>
                </p:grpSpPr>
                <p:sp>
                  <p:nvSpPr>
                    <p:cNvPr id="31" name="71 Cuadro de texto">
                      <a:extLst>
                        <a:ext uri="{FF2B5EF4-FFF2-40B4-BE49-F238E27FC236}">
                          <a16:creationId xmlns:a16="http://schemas.microsoft.com/office/drawing/2014/main" id="{47891929-8057-42AD-B4AD-42E444A61888}"/>
                        </a:ext>
                      </a:extLst>
                    </p:cNvPr>
                    <p:cNvSpPr txBox="1"/>
                    <p:nvPr/>
                  </p:nvSpPr>
                  <p:spPr>
                    <a:xfrm>
                      <a:off x="0" y="0"/>
                      <a:ext cx="1726425" cy="1139190"/>
                    </a:xfrm>
                    <a:prstGeom prst="rect">
                      <a:avLst/>
                    </a:prstGeom>
                    <a:solidFill>
                      <a:schemeClr val="lt1"/>
                    </a:solidFill>
                    <a:ln w="28575">
                      <a:solidFill>
                        <a:srgbClr val="00B0F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900" i="1" dirty="0">
                          <a:solidFill>
                            <a:srgbClr val="00B0F0"/>
                          </a:solidFill>
                          <a:effectLst/>
                          <a:latin typeface="Consolas" panose="020B0609020204030204" pitchFamily="49" charset="0"/>
                          <a:ea typeface="Calibri" panose="020F0502020204030204" pitchFamily="34" charset="0"/>
                          <a:cs typeface="Times New Roman" panose="02020603050405020304" pitchFamily="18" charset="0"/>
                        </a:rPr>
                        <a:t>Contexto </a:t>
                      </a:r>
                      <a:r>
                        <a:rPr lang="es-ES" sz="900" i="1" dirty="0" err="1">
                          <a:solidFill>
                            <a:srgbClr val="00B0F0"/>
                          </a:solidFill>
                          <a:effectLst/>
                          <a:latin typeface="Consolas" panose="020B0609020204030204" pitchFamily="49" charset="0"/>
                          <a:ea typeface="Calibri" panose="020F0502020204030204" pitchFamily="34" charset="0"/>
                          <a:cs typeface="Times New Roman" panose="02020603050405020304" pitchFamily="18" charset="0"/>
                        </a:rPr>
                        <a:t>actividade</a:t>
                      </a:r>
                      <a:r>
                        <a:rPr lang="es-ES" sz="900" i="1" dirty="0">
                          <a:solidFill>
                            <a:srgbClr val="00B0F0"/>
                          </a:solidFill>
                          <a:effectLst/>
                          <a:latin typeface="Consolas" panose="020B0609020204030204" pitchFamily="49" charset="0"/>
                          <a:ea typeface="Calibri" panose="020F0502020204030204" pitchFamily="34" charset="0"/>
                          <a:cs typeface="Times New Roman" panose="02020603050405020304" pitchFamily="18" charset="0"/>
                        </a:rPr>
                        <a:t> WEB</a:t>
                      </a:r>
                      <a:endParaRPr lang="es-ES" sz="900" dirty="0">
                        <a:effectLst/>
                        <a:ea typeface="Calibri" panose="020F0502020204030204" pitchFamily="34" charset="0"/>
                        <a:cs typeface="Times New Roman" panose="02020603050405020304" pitchFamily="18" charset="0"/>
                      </a:endParaRPr>
                    </a:p>
                    <a:p>
                      <a:pPr algn="ctr">
                        <a:lnSpc>
                          <a:spcPct val="115000"/>
                        </a:lnSpc>
                        <a:spcAft>
                          <a:spcPts val="1000"/>
                        </a:spcAft>
                      </a:pPr>
                      <a:r>
                        <a:rPr lang="es-ES" sz="9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rPr>
                        <a:t>0101001001</a:t>
                      </a:r>
                      <a:endParaRPr lang="es-ES" sz="700" dirty="0">
                        <a:effectLst/>
                        <a:ea typeface="Calibri" panose="020F0502020204030204" pitchFamily="34" charset="0"/>
                        <a:cs typeface="Times New Roman" panose="02020603050405020304" pitchFamily="18" charset="0"/>
                      </a:endParaRPr>
                    </a:p>
                  </p:txBody>
                </p:sp>
                <p:sp>
                  <p:nvSpPr>
                    <p:cNvPr id="32" name="72 Cuadro de texto">
                      <a:extLst>
                        <a:ext uri="{FF2B5EF4-FFF2-40B4-BE49-F238E27FC236}">
                          <a16:creationId xmlns:a16="http://schemas.microsoft.com/office/drawing/2014/main" id="{44A18B8D-7833-4C48-AB4D-4DF594E8B6AE}"/>
                        </a:ext>
                      </a:extLst>
                    </p:cNvPr>
                    <p:cNvSpPr txBox="1"/>
                    <p:nvPr/>
                  </p:nvSpPr>
                  <p:spPr>
                    <a:xfrm>
                      <a:off x="0" y="3130062"/>
                      <a:ext cx="1726425" cy="1139190"/>
                    </a:xfrm>
                    <a:prstGeom prst="rect">
                      <a:avLst/>
                    </a:prstGeom>
                    <a:solidFill>
                      <a:schemeClr val="lt1"/>
                    </a:solidFill>
                    <a:ln w="28575">
                      <a:solidFill>
                        <a:srgbClr val="00B0F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900" i="1" dirty="0">
                          <a:solidFill>
                            <a:srgbClr val="00B0F0"/>
                          </a:solidFill>
                          <a:effectLst/>
                          <a:latin typeface="Consolas" panose="020B0609020204030204" pitchFamily="49" charset="0"/>
                          <a:ea typeface="Calibri" panose="020F0502020204030204" pitchFamily="34" charset="0"/>
                          <a:cs typeface="Times New Roman" panose="02020603050405020304" pitchFamily="18" charset="0"/>
                        </a:rPr>
                        <a:t>Contexto </a:t>
                      </a:r>
                      <a:r>
                        <a:rPr lang="es-ES" sz="900" i="1" dirty="0" err="1">
                          <a:solidFill>
                            <a:srgbClr val="00B0F0"/>
                          </a:solidFill>
                          <a:effectLst/>
                          <a:latin typeface="Consolas" panose="020B0609020204030204" pitchFamily="49" charset="0"/>
                          <a:ea typeface="Calibri" panose="020F0502020204030204" pitchFamily="34" charset="0"/>
                          <a:cs typeface="Times New Roman" panose="02020603050405020304" pitchFamily="18" charset="0"/>
                        </a:rPr>
                        <a:t>actividade</a:t>
                      </a:r>
                      <a:r>
                        <a:rPr lang="es-ES" sz="900" i="1" dirty="0">
                          <a:solidFill>
                            <a:srgbClr val="00B0F0"/>
                          </a:solidFill>
                          <a:effectLst/>
                          <a:latin typeface="Consolas" panose="020B0609020204030204" pitchFamily="49" charset="0"/>
                          <a:ea typeface="Calibri" panose="020F0502020204030204" pitchFamily="34" charset="0"/>
                          <a:cs typeface="Times New Roman" panose="02020603050405020304" pitchFamily="18" charset="0"/>
                        </a:rPr>
                        <a:t> WEB</a:t>
                      </a:r>
                      <a:endParaRPr lang="es-ES" sz="700" dirty="0">
                        <a:effectLst/>
                        <a:ea typeface="Calibri" panose="020F0502020204030204" pitchFamily="34" charset="0"/>
                        <a:cs typeface="Times New Roman" panose="02020603050405020304" pitchFamily="18" charset="0"/>
                      </a:endParaRPr>
                    </a:p>
                    <a:p>
                      <a:pPr algn="ctr">
                        <a:lnSpc>
                          <a:spcPct val="115000"/>
                        </a:lnSpc>
                        <a:spcAft>
                          <a:spcPts val="1000"/>
                        </a:spcAft>
                      </a:pPr>
                      <a:r>
                        <a:rPr lang="es-ES" sz="9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rPr>
                        <a:t>0402001000</a:t>
                      </a:r>
                      <a:endParaRPr lang="es-ES" sz="700" dirty="0">
                        <a:effectLst/>
                        <a:ea typeface="Calibri" panose="020F0502020204030204" pitchFamily="34" charset="0"/>
                        <a:cs typeface="Times New Roman" panose="02020603050405020304" pitchFamily="18" charset="0"/>
                      </a:endParaRPr>
                    </a:p>
                  </p:txBody>
                </p:sp>
                <p:sp>
                  <p:nvSpPr>
                    <p:cNvPr id="33" name="73 Cuadro de texto">
                      <a:extLst>
                        <a:ext uri="{FF2B5EF4-FFF2-40B4-BE49-F238E27FC236}">
                          <a16:creationId xmlns:a16="http://schemas.microsoft.com/office/drawing/2014/main" id="{E046135B-8258-4D53-95E7-AF36ECBEF910}"/>
                        </a:ext>
                      </a:extLst>
                    </p:cNvPr>
                    <p:cNvSpPr txBox="1"/>
                    <p:nvPr/>
                  </p:nvSpPr>
                  <p:spPr>
                    <a:xfrm>
                      <a:off x="43961" y="1459523"/>
                      <a:ext cx="1391285" cy="37211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400" i="1">
                          <a:solidFill>
                            <a:srgbClr val="00B0F0"/>
                          </a:solidFill>
                          <a:effectLst/>
                          <a:latin typeface="Consolas" panose="020B0609020204030204" pitchFamily="49" charset="0"/>
                          <a:ea typeface="Calibri" panose="020F0502020204030204" pitchFamily="34" charset="0"/>
                          <a:cs typeface="Times New Roman" panose="02020603050405020304" pitchFamily="18" charset="0"/>
                        </a:rPr>
                        <a:t>...</a:t>
                      </a:r>
                      <a:endParaRPr lang="es-ES" sz="1100">
                        <a:effectLst/>
                        <a:ea typeface="Calibri" panose="020F0502020204030204" pitchFamily="34" charset="0"/>
                        <a:cs typeface="Times New Roman" panose="02020603050405020304" pitchFamily="18" charset="0"/>
                      </a:endParaRPr>
                    </a:p>
                  </p:txBody>
                </p:sp>
                <p:sp>
                  <p:nvSpPr>
                    <p:cNvPr id="34" name="74 Cuadro de texto">
                      <a:extLst>
                        <a:ext uri="{FF2B5EF4-FFF2-40B4-BE49-F238E27FC236}">
                          <a16:creationId xmlns:a16="http://schemas.microsoft.com/office/drawing/2014/main" id="{257D231F-FF17-469D-8438-5ED810538C3F}"/>
                        </a:ext>
                      </a:extLst>
                    </p:cNvPr>
                    <p:cNvSpPr txBox="1"/>
                    <p:nvPr/>
                  </p:nvSpPr>
                  <p:spPr>
                    <a:xfrm>
                      <a:off x="43961" y="1925516"/>
                      <a:ext cx="1391285" cy="37211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400" i="1">
                          <a:solidFill>
                            <a:srgbClr val="00B0F0"/>
                          </a:solidFill>
                          <a:effectLst/>
                          <a:latin typeface="Consolas" panose="020B0609020204030204" pitchFamily="49" charset="0"/>
                          <a:ea typeface="Calibri" panose="020F0502020204030204" pitchFamily="34" charset="0"/>
                          <a:cs typeface="Times New Roman" panose="02020603050405020304" pitchFamily="18" charset="0"/>
                        </a:rPr>
                        <a:t>...</a:t>
                      </a:r>
                      <a:endParaRPr lang="es-ES" sz="1100">
                        <a:effectLst/>
                        <a:ea typeface="Calibri" panose="020F0502020204030204" pitchFamily="34" charset="0"/>
                        <a:cs typeface="Times New Roman" panose="02020603050405020304" pitchFamily="18" charset="0"/>
                      </a:endParaRPr>
                    </a:p>
                  </p:txBody>
                </p:sp>
                <p:sp>
                  <p:nvSpPr>
                    <p:cNvPr id="35" name="75 Cuadro de texto">
                      <a:extLst>
                        <a:ext uri="{FF2B5EF4-FFF2-40B4-BE49-F238E27FC236}">
                          <a16:creationId xmlns:a16="http://schemas.microsoft.com/office/drawing/2014/main" id="{E6BC05F4-4B7A-4DCF-A677-7D9F0815BCC3}"/>
                        </a:ext>
                      </a:extLst>
                    </p:cNvPr>
                    <p:cNvSpPr txBox="1"/>
                    <p:nvPr/>
                  </p:nvSpPr>
                  <p:spPr>
                    <a:xfrm>
                      <a:off x="43961" y="2347547"/>
                      <a:ext cx="1391285" cy="37211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400" i="1">
                          <a:solidFill>
                            <a:srgbClr val="00B0F0"/>
                          </a:solidFill>
                          <a:effectLst/>
                          <a:latin typeface="Consolas" panose="020B0609020204030204" pitchFamily="49" charset="0"/>
                          <a:ea typeface="Calibri" panose="020F0502020204030204" pitchFamily="34" charset="0"/>
                          <a:cs typeface="Times New Roman" panose="02020603050405020304" pitchFamily="18" charset="0"/>
                        </a:rPr>
                        <a:t>...</a:t>
                      </a:r>
                      <a:endParaRPr lang="es-ES" sz="1100">
                        <a:effectLst/>
                        <a:ea typeface="Calibri" panose="020F0502020204030204" pitchFamily="34" charset="0"/>
                        <a:cs typeface="Times New Roman" panose="02020603050405020304" pitchFamily="18" charset="0"/>
                      </a:endParaRPr>
                    </a:p>
                  </p:txBody>
                </p:sp>
              </p:grpSp>
              <p:grpSp>
                <p:nvGrpSpPr>
                  <p:cNvPr id="24" name="79 Grupo">
                    <a:extLst>
                      <a:ext uri="{FF2B5EF4-FFF2-40B4-BE49-F238E27FC236}">
                        <a16:creationId xmlns:a16="http://schemas.microsoft.com/office/drawing/2014/main" id="{323358BA-B721-4DA2-9195-FB4D028E05A2}"/>
                      </a:ext>
                    </a:extLst>
                  </p:cNvPr>
                  <p:cNvGrpSpPr/>
                  <p:nvPr/>
                </p:nvGrpSpPr>
                <p:grpSpPr>
                  <a:xfrm>
                    <a:off x="2258274" y="1134208"/>
                    <a:ext cx="2234161" cy="1995854"/>
                    <a:chOff x="297589" y="4943"/>
                    <a:chExt cx="2234161" cy="1995854"/>
                  </a:xfrm>
                </p:grpSpPr>
                <p:sp>
                  <p:nvSpPr>
                    <p:cNvPr id="28" name="76 Cuadro de texto">
                      <a:extLst>
                        <a:ext uri="{FF2B5EF4-FFF2-40B4-BE49-F238E27FC236}">
                          <a16:creationId xmlns:a16="http://schemas.microsoft.com/office/drawing/2014/main" id="{8394D63D-BDA8-4E71-98C6-F23345D03A59}"/>
                        </a:ext>
                      </a:extLst>
                    </p:cNvPr>
                    <p:cNvSpPr txBox="1"/>
                    <p:nvPr/>
                  </p:nvSpPr>
                  <p:spPr>
                    <a:xfrm>
                      <a:off x="297589" y="320557"/>
                      <a:ext cx="1579163" cy="1139190"/>
                    </a:xfrm>
                    <a:prstGeom prst="rect">
                      <a:avLst/>
                    </a:prstGeom>
                    <a:solidFill>
                      <a:schemeClr val="lt1"/>
                    </a:solidFill>
                    <a:ln w="28575">
                      <a:solidFill>
                        <a:srgbClr val="00B05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pt-BR" sz="1400" i="1" dirty="0" err="1">
                          <a:solidFill>
                            <a:srgbClr val="00B050"/>
                          </a:solidFill>
                          <a:effectLst/>
                          <a:latin typeface="Consolas" panose="020B0609020204030204" pitchFamily="49" charset="0"/>
                          <a:ea typeface="Calibri" panose="020F0502020204030204" pitchFamily="34" charset="0"/>
                          <a:cs typeface="Times New Roman" panose="02020603050405020304" pitchFamily="18" charset="0"/>
                        </a:rPr>
                        <a:t>Caché</a:t>
                      </a:r>
                      <a:r>
                        <a:rPr lang="pt-BR" sz="1400" i="1" dirty="0">
                          <a:solidFill>
                            <a:srgbClr val="00B050"/>
                          </a:solidFill>
                          <a:effectLst/>
                          <a:latin typeface="Consolas" panose="020B0609020204030204" pitchFamily="49" charset="0"/>
                          <a:ea typeface="Calibri" panose="020F0502020204030204" pitchFamily="34" charset="0"/>
                          <a:cs typeface="Times New Roman" panose="02020603050405020304" pitchFamily="18" charset="0"/>
                        </a:rPr>
                        <a:t> de Contextos</a:t>
                      </a:r>
                      <a:endParaRPr lang="es-ES" sz="1100" dirty="0">
                        <a:effectLst/>
                        <a:ea typeface="Calibri" panose="020F0502020204030204" pitchFamily="34" charset="0"/>
                        <a:cs typeface="Times New Roman" panose="02020603050405020304" pitchFamily="18" charset="0"/>
                      </a:endParaRPr>
                    </a:p>
                  </p:txBody>
                </p:sp>
                <p:cxnSp>
                  <p:nvCxnSpPr>
                    <p:cNvPr id="29" name="77 Conector recto de flecha">
                      <a:extLst>
                        <a:ext uri="{FF2B5EF4-FFF2-40B4-BE49-F238E27FC236}">
                          <a16:creationId xmlns:a16="http://schemas.microsoft.com/office/drawing/2014/main" id="{F7C39845-7295-4B7D-88BA-2DABE6598E44}"/>
                        </a:ext>
                      </a:extLst>
                    </p:cNvPr>
                    <p:cNvCxnSpPr>
                      <a:cxnSpLocks/>
                    </p:cNvCxnSpPr>
                    <p:nvPr/>
                  </p:nvCxnSpPr>
                  <p:spPr>
                    <a:xfrm flipV="1">
                      <a:off x="1930594" y="4943"/>
                      <a:ext cx="601156" cy="474342"/>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0" name="78 Conector recto de flecha">
                      <a:extLst>
                        <a:ext uri="{FF2B5EF4-FFF2-40B4-BE49-F238E27FC236}">
                          <a16:creationId xmlns:a16="http://schemas.microsoft.com/office/drawing/2014/main" id="{1DA4CFE5-1B9B-4DB1-AD3A-C33A4F4B5FA4}"/>
                        </a:ext>
                      </a:extLst>
                    </p:cNvPr>
                    <p:cNvCxnSpPr>
                      <a:cxnSpLocks/>
                    </p:cNvCxnSpPr>
                    <p:nvPr/>
                  </p:nvCxnSpPr>
                  <p:spPr>
                    <a:xfrm>
                      <a:off x="1930594" y="1218282"/>
                      <a:ext cx="601156" cy="782515"/>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25" name="83 Grupo">
                    <a:extLst>
                      <a:ext uri="{FF2B5EF4-FFF2-40B4-BE49-F238E27FC236}">
                        <a16:creationId xmlns:a16="http://schemas.microsoft.com/office/drawing/2014/main" id="{6519428F-4D49-4413-8E51-593EBCD3D5D2}"/>
                      </a:ext>
                    </a:extLst>
                  </p:cNvPr>
                  <p:cNvGrpSpPr/>
                  <p:nvPr/>
                </p:nvGrpSpPr>
                <p:grpSpPr>
                  <a:xfrm>
                    <a:off x="435649" y="1439581"/>
                    <a:ext cx="1730643" cy="1138555"/>
                    <a:chOff x="435649" y="-2358"/>
                    <a:chExt cx="1730643" cy="1138555"/>
                  </a:xfrm>
                </p:grpSpPr>
                <p:sp>
                  <p:nvSpPr>
                    <p:cNvPr id="26" name="81 Cuadro de texto">
                      <a:extLst>
                        <a:ext uri="{FF2B5EF4-FFF2-40B4-BE49-F238E27FC236}">
                          <a16:creationId xmlns:a16="http://schemas.microsoft.com/office/drawing/2014/main" id="{E5EB976A-A3E1-42EF-A8CF-052A6677E71C}"/>
                        </a:ext>
                      </a:extLst>
                    </p:cNvPr>
                    <p:cNvSpPr txBox="1"/>
                    <p:nvPr/>
                  </p:nvSpPr>
                  <p:spPr>
                    <a:xfrm>
                      <a:off x="435649" y="-2358"/>
                      <a:ext cx="1256902" cy="1138555"/>
                    </a:xfrm>
                    <a:prstGeom prst="rect">
                      <a:avLst/>
                    </a:prstGeom>
                    <a:solidFill>
                      <a:schemeClr val="lt1"/>
                    </a:solidFill>
                    <a:ln w="28575">
                      <a:solidFill>
                        <a:srgbClr val="7030A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pt-BR" sz="1400" i="1" dirty="0" err="1">
                          <a:solidFill>
                            <a:srgbClr val="7030A0"/>
                          </a:solidFill>
                          <a:effectLst/>
                          <a:latin typeface="Consolas" panose="020B0609020204030204" pitchFamily="49" charset="0"/>
                          <a:ea typeface="Calibri" panose="020F0502020204030204" pitchFamily="34" charset="0"/>
                          <a:cs typeface="Times New Roman" panose="02020603050405020304" pitchFamily="18" charset="0"/>
                        </a:rPr>
                        <a:t>Xestor</a:t>
                      </a:r>
                      <a:r>
                        <a:rPr lang="pt-BR" sz="1400" i="1" dirty="0">
                          <a:solidFill>
                            <a:srgbClr val="7030A0"/>
                          </a:solidFill>
                          <a:effectLst/>
                          <a:latin typeface="Consolas" panose="020B0609020204030204" pitchFamily="49" charset="0"/>
                          <a:ea typeface="Calibri" panose="020F0502020204030204" pitchFamily="34" charset="0"/>
                          <a:cs typeface="Times New Roman" panose="02020603050405020304" pitchFamily="18" charset="0"/>
                        </a:rPr>
                        <a:t> Global</a:t>
                      </a:r>
                      <a:endParaRPr lang="es-ES" sz="1100" dirty="0">
                        <a:effectLst/>
                        <a:ea typeface="Calibri" panose="020F0502020204030204" pitchFamily="34" charset="0"/>
                        <a:cs typeface="Times New Roman" panose="02020603050405020304" pitchFamily="18" charset="0"/>
                      </a:endParaRPr>
                    </a:p>
                  </p:txBody>
                </p:sp>
                <p:cxnSp>
                  <p:nvCxnSpPr>
                    <p:cNvPr id="27" name="82 Conector recto de flecha">
                      <a:extLst>
                        <a:ext uri="{FF2B5EF4-FFF2-40B4-BE49-F238E27FC236}">
                          <a16:creationId xmlns:a16="http://schemas.microsoft.com/office/drawing/2014/main" id="{E54E9003-1355-40A7-A776-D00A5969725E}"/>
                        </a:ext>
                      </a:extLst>
                    </p:cNvPr>
                    <p:cNvCxnSpPr>
                      <a:cxnSpLocks/>
                    </p:cNvCxnSpPr>
                    <p:nvPr/>
                  </p:nvCxnSpPr>
                  <p:spPr>
                    <a:xfrm>
                      <a:off x="1763326" y="580292"/>
                      <a:ext cx="402966" cy="0"/>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pic>
              <p:nvPicPr>
                <p:cNvPr id="20" name="0 Imagen">
                  <a:extLst>
                    <a:ext uri="{FF2B5EF4-FFF2-40B4-BE49-F238E27FC236}">
                      <a16:creationId xmlns:a16="http://schemas.microsoft.com/office/drawing/2014/main" id="{5AEB390A-A62E-45C6-A376-9D9F5837AF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0361" y="1222130"/>
                  <a:ext cx="1055077" cy="949570"/>
                </a:xfrm>
                <a:prstGeom prst="rect">
                  <a:avLst/>
                </a:prstGeom>
              </p:spPr>
            </p:pic>
            <p:cxnSp>
              <p:nvCxnSpPr>
                <p:cNvPr id="21" name="86 Conector recto de flecha">
                  <a:extLst>
                    <a:ext uri="{FF2B5EF4-FFF2-40B4-BE49-F238E27FC236}">
                      <a16:creationId xmlns:a16="http://schemas.microsoft.com/office/drawing/2014/main" id="{718339E3-883B-4CA5-A745-0FD998C1DAE7}"/>
                    </a:ext>
                  </a:extLst>
                </p:cNvPr>
                <p:cNvCxnSpPr>
                  <a:cxnSpLocks/>
                </p:cNvCxnSpPr>
                <p:nvPr/>
              </p:nvCxnSpPr>
              <p:spPr>
                <a:xfrm>
                  <a:off x="5233840" y="606685"/>
                  <a:ext cx="586669" cy="668200"/>
                </a:xfrm>
                <a:prstGeom prst="straightConnector1">
                  <a:avLst/>
                </a:prstGeom>
                <a:ln w="2222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2" name="87 Conector recto de flecha">
                  <a:extLst>
                    <a:ext uri="{FF2B5EF4-FFF2-40B4-BE49-F238E27FC236}">
                      <a16:creationId xmlns:a16="http://schemas.microsoft.com/office/drawing/2014/main" id="{F7359267-3BCB-4421-94BE-4454E9A7B575}"/>
                    </a:ext>
                  </a:extLst>
                </p:cNvPr>
                <p:cNvCxnSpPr>
                  <a:cxnSpLocks/>
                </p:cNvCxnSpPr>
                <p:nvPr/>
              </p:nvCxnSpPr>
              <p:spPr>
                <a:xfrm flipV="1">
                  <a:off x="5177147" y="2013437"/>
                  <a:ext cx="643362" cy="1001735"/>
                </a:xfrm>
                <a:prstGeom prst="straightConnector1">
                  <a:avLst/>
                </a:prstGeom>
                <a:ln w="22225">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sp>
            <p:nvSpPr>
              <p:cNvPr id="18" name="89 Rectángulo redondeado">
                <a:extLst>
                  <a:ext uri="{FF2B5EF4-FFF2-40B4-BE49-F238E27FC236}">
                    <a16:creationId xmlns:a16="http://schemas.microsoft.com/office/drawing/2014/main" id="{2135237A-AE24-441D-BD7E-9CCF68D4482C}"/>
                  </a:ext>
                </a:extLst>
              </p:cNvPr>
              <p:cNvSpPr/>
              <p:nvPr/>
            </p:nvSpPr>
            <p:spPr>
              <a:xfrm>
                <a:off x="568673" y="184723"/>
                <a:ext cx="6306423" cy="4239960"/>
              </a:xfrm>
              <a:prstGeom prst="roundRect">
                <a:avLst/>
              </a:pr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pSp>
        <p:cxnSp>
          <p:nvCxnSpPr>
            <p:cNvPr id="16" name="91 Conector recto de flecha">
              <a:extLst>
                <a:ext uri="{FF2B5EF4-FFF2-40B4-BE49-F238E27FC236}">
                  <a16:creationId xmlns:a16="http://schemas.microsoft.com/office/drawing/2014/main" id="{3B5AF87B-3954-4207-800D-31F1C49ED579}"/>
                </a:ext>
              </a:extLst>
            </p:cNvPr>
            <p:cNvCxnSpPr>
              <a:cxnSpLocks/>
              <a:stCxn id="55" idx="0"/>
              <a:endCxn id="26" idx="2"/>
            </p:cNvCxnSpPr>
            <p:nvPr/>
          </p:nvCxnSpPr>
          <p:spPr>
            <a:xfrm rot="16200000" flipV="1">
              <a:off x="1134098" y="2620551"/>
              <a:ext cx="2262052" cy="2205693"/>
            </a:xfrm>
            <a:prstGeom prst="bentConnector3">
              <a:avLst>
                <a:gd name="adj1" fmla="val 50000"/>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3704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188640"/>
            <a:ext cx="1936104" cy="484879"/>
          </a:xfrm>
          <a:prstGeom prst="rect">
            <a:avLst/>
          </a:prstGeom>
        </p:spPr>
      </p:pic>
      <p:cxnSp>
        <p:nvCxnSpPr>
          <p:cNvPr id="8" name="7 Conector recto"/>
          <p:cNvCxnSpPr/>
          <p:nvPr/>
        </p:nvCxnSpPr>
        <p:spPr>
          <a:xfrm>
            <a:off x="251520" y="764704"/>
            <a:ext cx="864096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251520" y="6525344"/>
            <a:ext cx="8640960" cy="0"/>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15 Rectángulo"/>
          <p:cNvSpPr/>
          <p:nvPr/>
        </p:nvSpPr>
        <p:spPr>
          <a:xfrm>
            <a:off x="865003" y="1484784"/>
            <a:ext cx="7776865" cy="3416320"/>
          </a:xfrm>
          <a:prstGeom prst="rect">
            <a:avLst/>
          </a:prstGeom>
        </p:spPr>
        <p:txBody>
          <a:bodyPr wrap="square">
            <a:spAutoFit/>
          </a:bodyPr>
          <a:lstStyle/>
          <a:p>
            <a:pPr marL="342900" indent="-342900">
              <a:buFont typeface="+mj-lt"/>
              <a:buAutoNum type="arabicPeriod"/>
            </a:pPr>
            <a:endParaRPr lang="es-ES" dirty="0">
              <a:latin typeface="Xunta Sans" pitchFamily="50" charset="0"/>
              <a:cs typeface="Calibri" panose="020F0502020204030204" pitchFamily="34" charset="0"/>
            </a:endParaRPr>
          </a:p>
          <a:p>
            <a:pPr marL="342900" indent="-342900">
              <a:lnSpc>
                <a:spcPct val="200000"/>
              </a:lnSpc>
              <a:buFont typeface="+mj-lt"/>
              <a:buAutoNum type="arabicPeriod"/>
            </a:pPr>
            <a:r>
              <a:rPr lang="es-ES" dirty="0" err="1">
                <a:latin typeface="Xunta Sans" pitchFamily="50" charset="0"/>
                <a:cs typeface="Calibri" panose="020F0502020204030204" pitchFamily="34" charset="0"/>
              </a:rPr>
              <a:t>Introdución</a:t>
            </a:r>
            <a:endParaRPr lang="gl-ES" dirty="0">
              <a:latin typeface="Xunta Sans" pitchFamily="50" charset="0"/>
              <a:cs typeface="Calibri" panose="020F0502020204030204" pitchFamily="34" charset="0"/>
            </a:endParaRPr>
          </a:p>
          <a:p>
            <a:pPr marL="342900" indent="-342900">
              <a:lnSpc>
                <a:spcPct val="200000"/>
              </a:lnSpc>
              <a:buFont typeface="+mj-lt"/>
              <a:buAutoNum type="arabicPeriod"/>
            </a:pPr>
            <a:r>
              <a:rPr lang="es-ES" dirty="0">
                <a:latin typeface="Xunta Sans" pitchFamily="50" charset="0"/>
                <a:cs typeface="Calibri" panose="020F0502020204030204" pitchFamily="34" charset="0"/>
              </a:rPr>
              <a:t>Informes automatizados</a:t>
            </a:r>
          </a:p>
          <a:p>
            <a:pPr marL="342900" indent="-342900">
              <a:lnSpc>
                <a:spcPct val="200000"/>
              </a:lnSpc>
              <a:buAutoNum type="arabicPeriod"/>
            </a:pPr>
            <a:r>
              <a:rPr lang="es-ES" dirty="0" err="1">
                <a:latin typeface="Xunta Sans" pitchFamily="50" charset="0"/>
                <a:cs typeface="Calibri" panose="020F0502020204030204" pitchFamily="34" charset="0"/>
              </a:rPr>
              <a:t>Aplicacións</a:t>
            </a:r>
            <a:r>
              <a:rPr lang="es-ES" dirty="0">
                <a:latin typeface="Xunta Sans" pitchFamily="50" charset="0"/>
                <a:cs typeface="Calibri" panose="020F0502020204030204" pitchFamily="34" charset="0"/>
              </a:rPr>
              <a:t> </a:t>
            </a:r>
            <a:r>
              <a:rPr lang="es-ES" dirty="0" err="1">
                <a:latin typeface="Xunta Sans" pitchFamily="50" charset="0"/>
                <a:cs typeface="Calibri" panose="020F0502020204030204" pitchFamily="34" charset="0"/>
              </a:rPr>
              <a:t>Shiny</a:t>
            </a:r>
            <a:r>
              <a:rPr lang="es-ES" dirty="0">
                <a:latin typeface="Xunta Sans" pitchFamily="50" charset="0"/>
                <a:cs typeface="Calibri" panose="020F0502020204030204" pitchFamily="34" charset="0"/>
              </a:rPr>
              <a:t> </a:t>
            </a:r>
            <a:r>
              <a:rPr lang="es-ES" dirty="0" err="1">
                <a:latin typeface="Xunta Sans" pitchFamily="50" charset="0"/>
                <a:cs typeface="Calibri" panose="020F0502020204030204" pitchFamily="34" charset="0"/>
              </a:rPr>
              <a:t>na</a:t>
            </a:r>
            <a:r>
              <a:rPr lang="es-ES" dirty="0">
                <a:latin typeface="Xunta Sans" pitchFamily="50" charset="0"/>
                <a:cs typeface="Calibri" panose="020F0502020204030204" pitchFamily="34" charset="0"/>
              </a:rPr>
              <a:t> nova web do IGE</a:t>
            </a:r>
          </a:p>
          <a:p>
            <a:pPr marL="342900" indent="-342900">
              <a:lnSpc>
                <a:spcPct val="200000"/>
              </a:lnSpc>
              <a:buAutoNum type="arabicPeriod"/>
            </a:pPr>
            <a:r>
              <a:rPr lang="es-ES" dirty="0" err="1">
                <a:latin typeface="Xunta Sans" pitchFamily="50" charset="0"/>
                <a:cs typeface="Calibri" panose="020F0502020204030204" pitchFamily="34" charset="0"/>
              </a:rPr>
              <a:t>Conclusións</a:t>
            </a:r>
            <a:endParaRPr lang="es-ES" dirty="0">
              <a:latin typeface="Xunta Sans" pitchFamily="50" charset="0"/>
              <a:cs typeface="Calibri" panose="020F0502020204030204" pitchFamily="34" charset="0"/>
            </a:endParaRPr>
          </a:p>
          <a:p>
            <a:pPr marL="342900" indent="-342900">
              <a:buAutoNum type="arabicPeriod"/>
            </a:pPr>
            <a:endParaRPr lang="es-ES" dirty="0">
              <a:latin typeface="Xunta Sans" pitchFamily="50" charset="0"/>
              <a:cs typeface="Calibri" panose="020F0502020204030204" pitchFamily="34" charset="0"/>
            </a:endParaRPr>
          </a:p>
          <a:p>
            <a:pPr marL="342900" indent="-342900">
              <a:buAutoNum type="arabicPeriod"/>
            </a:pPr>
            <a:endParaRPr lang="es-ES" dirty="0">
              <a:latin typeface="Xunta Sans" pitchFamily="50" charset="0"/>
              <a:cs typeface="Calibri" panose="020F0502020204030204" pitchFamily="34" charset="0"/>
            </a:endParaRPr>
          </a:p>
          <a:p>
            <a:pPr marL="342900" indent="-342900">
              <a:buAutoNum type="arabicPeriod"/>
            </a:pPr>
            <a:endParaRPr lang="es-ES" dirty="0">
              <a:latin typeface="Xunta Sans" pitchFamily="50" charset="0"/>
              <a:cs typeface="Calibri" panose="020F0502020204030204" pitchFamily="34" charset="0"/>
            </a:endParaRPr>
          </a:p>
        </p:txBody>
      </p:sp>
      <p:sp>
        <p:nvSpPr>
          <p:cNvPr id="2" name="8 Rectángulo">
            <a:extLst>
              <a:ext uri="{FF2B5EF4-FFF2-40B4-BE49-F238E27FC236}">
                <a16:creationId xmlns:a16="http://schemas.microsoft.com/office/drawing/2014/main" id="{D4CF8754-E8A3-11F6-D20F-D6188A7D6A2B}"/>
              </a:ext>
            </a:extLst>
          </p:cNvPr>
          <p:cNvSpPr/>
          <p:nvPr/>
        </p:nvSpPr>
        <p:spPr>
          <a:xfrm>
            <a:off x="257755" y="246413"/>
            <a:ext cx="2324675" cy="307777"/>
          </a:xfrm>
          <a:prstGeom prst="rect">
            <a:avLst/>
          </a:prstGeom>
        </p:spPr>
        <p:txBody>
          <a:bodyPr wrap="none">
            <a:spAutoFit/>
          </a:bodyPr>
          <a:lstStyle/>
          <a:p>
            <a:r>
              <a:rPr lang="es-ES" sz="1400" dirty="0" err="1">
                <a:latin typeface="Xunta Sans" pitchFamily="50" charset="0"/>
              </a:rPr>
              <a:t>Estrutura</a:t>
            </a:r>
            <a:r>
              <a:rPr lang="es-ES" sz="1400" dirty="0">
                <a:latin typeface="Xunta Sans" pitchFamily="50" charset="0"/>
              </a:rPr>
              <a:t> da presentación</a:t>
            </a:r>
          </a:p>
        </p:txBody>
      </p:sp>
    </p:spTree>
    <p:extLst>
      <p:ext uri="{BB962C8B-B14F-4D97-AF65-F5344CB8AC3E}">
        <p14:creationId xmlns:p14="http://schemas.microsoft.com/office/powerpoint/2010/main" val="2727603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188640"/>
            <a:ext cx="1936104" cy="484879"/>
          </a:xfrm>
          <a:prstGeom prst="rect">
            <a:avLst/>
          </a:prstGeom>
        </p:spPr>
      </p:pic>
      <p:cxnSp>
        <p:nvCxnSpPr>
          <p:cNvPr id="8" name="7 Conector recto"/>
          <p:cNvCxnSpPr/>
          <p:nvPr/>
        </p:nvCxnSpPr>
        <p:spPr>
          <a:xfrm>
            <a:off x="251520" y="764704"/>
            <a:ext cx="864096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251520" y="6525344"/>
            <a:ext cx="8640960" cy="0"/>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8 Rectángulo">
            <a:extLst>
              <a:ext uri="{FF2B5EF4-FFF2-40B4-BE49-F238E27FC236}">
                <a16:creationId xmlns:a16="http://schemas.microsoft.com/office/drawing/2014/main" id="{5032D573-B350-4D6A-8C7B-071F5B9F60E0}"/>
              </a:ext>
            </a:extLst>
          </p:cNvPr>
          <p:cNvSpPr/>
          <p:nvPr/>
        </p:nvSpPr>
        <p:spPr>
          <a:xfrm>
            <a:off x="257755" y="246413"/>
            <a:ext cx="3403496" cy="307777"/>
          </a:xfrm>
          <a:prstGeom prst="rect">
            <a:avLst/>
          </a:prstGeom>
        </p:spPr>
        <p:txBody>
          <a:bodyPr wrap="none">
            <a:spAutoFit/>
          </a:bodyPr>
          <a:lstStyle/>
          <a:p>
            <a:r>
              <a:rPr lang="es-ES" sz="1400" dirty="0">
                <a:latin typeface="Xunta Sans" pitchFamily="50" charset="0"/>
              </a:rPr>
              <a:t>3. </a:t>
            </a:r>
            <a:r>
              <a:rPr lang="es-ES" sz="1400" dirty="0" err="1">
                <a:latin typeface="Xunta Sans" pitchFamily="50" charset="0"/>
                <a:cs typeface="Calibri" panose="020F0502020204030204" pitchFamily="34" charset="0"/>
              </a:rPr>
              <a:t>Aplicacións</a:t>
            </a:r>
            <a:r>
              <a:rPr lang="es-ES" sz="1400" dirty="0">
                <a:latin typeface="Xunta Sans" pitchFamily="50" charset="0"/>
                <a:cs typeface="Calibri" panose="020F0502020204030204" pitchFamily="34" charset="0"/>
              </a:rPr>
              <a:t> </a:t>
            </a:r>
            <a:r>
              <a:rPr lang="es-ES" sz="1400" dirty="0" err="1">
                <a:latin typeface="Xunta Sans" pitchFamily="50" charset="0"/>
                <a:cs typeface="Calibri" panose="020F0502020204030204" pitchFamily="34" charset="0"/>
              </a:rPr>
              <a:t>Shiny</a:t>
            </a:r>
            <a:r>
              <a:rPr lang="es-ES" sz="1400" dirty="0">
                <a:latin typeface="Xunta Sans" pitchFamily="50" charset="0"/>
                <a:cs typeface="Calibri" panose="020F0502020204030204" pitchFamily="34" charset="0"/>
              </a:rPr>
              <a:t> </a:t>
            </a:r>
            <a:r>
              <a:rPr lang="es-ES" sz="1400" dirty="0" err="1">
                <a:latin typeface="Xunta Sans" pitchFamily="50" charset="0"/>
                <a:cs typeface="Calibri" panose="020F0502020204030204" pitchFamily="34" charset="0"/>
              </a:rPr>
              <a:t>na</a:t>
            </a:r>
            <a:r>
              <a:rPr lang="es-ES" sz="1400" dirty="0">
                <a:latin typeface="Xunta Sans" pitchFamily="50" charset="0"/>
                <a:cs typeface="Calibri" panose="020F0502020204030204" pitchFamily="34" charset="0"/>
              </a:rPr>
              <a:t> nova web do IGE</a:t>
            </a:r>
            <a:endParaRPr lang="es-ES" sz="1400" dirty="0"/>
          </a:p>
        </p:txBody>
      </p:sp>
      <p:sp>
        <p:nvSpPr>
          <p:cNvPr id="9" name="CuadroTexto 8">
            <a:extLst>
              <a:ext uri="{FF2B5EF4-FFF2-40B4-BE49-F238E27FC236}">
                <a16:creationId xmlns:a16="http://schemas.microsoft.com/office/drawing/2014/main" id="{09B0351B-B5E7-438D-BB5B-7591052E13CE}"/>
              </a:ext>
            </a:extLst>
          </p:cNvPr>
          <p:cNvSpPr txBox="1"/>
          <p:nvPr/>
        </p:nvSpPr>
        <p:spPr>
          <a:xfrm>
            <a:off x="611560" y="1124744"/>
            <a:ext cx="7632848" cy="646331"/>
          </a:xfrm>
          <a:prstGeom prst="rect">
            <a:avLst/>
          </a:prstGeom>
          <a:noFill/>
        </p:spPr>
        <p:txBody>
          <a:bodyPr wrap="square" rtlCol="0">
            <a:spAutoFit/>
          </a:bodyPr>
          <a:lstStyle/>
          <a:p>
            <a:r>
              <a:rPr lang="es-ES" dirty="0">
                <a:latin typeface="Xunta Sans" panose="00000500000000000000" pitchFamily="50" charset="0"/>
              </a:rPr>
              <a:t>Como o afrontamos?</a:t>
            </a:r>
          </a:p>
          <a:p>
            <a:endParaRPr lang="es-ES" dirty="0">
              <a:latin typeface="Xunta Sans" panose="00000500000000000000" pitchFamily="50" charset="0"/>
            </a:endParaRPr>
          </a:p>
        </p:txBody>
      </p:sp>
      <p:grpSp>
        <p:nvGrpSpPr>
          <p:cNvPr id="58" name="29 Grupo">
            <a:extLst>
              <a:ext uri="{FF2B5EF4-FFF2-40B4-BE49-F238E27FC236}">
                <a16:creationId xmlns:a16="http://schemas.microsoft.com/office/drawing/2014/main" id="{96F88B8B-6B2B-484C-8AA0-29B749092A54}"/>
              </a:ext>
            </a:extLst>
          </p:cNvPr>
          <p:cNvGrpSpPr/>
          <p:nvPr/>
        </p:nvGrpSpPr>
        <p:grpSpPr>
          <a:xfrm>
            <a:off x="1086167" y="1771075"/>
            <a:ext cx="6366153" cy="3846770"/>
            <a:chOff x="0" y="0"/>
            <a:chExt cx="6971666" cy="4378178"/>
          </a:xfrm>
        </p:grpSpPr>
        <p:grpSp>
          <p:nvGrpSpPr>
            <p:cNvPr id="59" name="18 Grupo">
              <a:extLst>
                <a:ext uri="{FF2B5EF4-FFF2-40B4-BE49-F238E27FC236}">
                  <a16:creationId xmlns:a16="http://schemas.microsoft.com/office/drawing/2014/main" id="{91F822FD-AE99-458F-972B-CDD3CF5496E4}"/>
                </a:ext>
              </a:extLst>
            </p:cNvPr>
            <p:cNvGrpSpPr/>
            <p:nvPr/>
          </p:nvGrpSpPr>
          <p:grpSpPr>
            <a:xfrm>
              <a:off x="0" y="386862"/>
              <a:ext cx="6971666" cy="3410586"/>
              <a:chOff x="0" y="0"/>
              <a:chExt cx="6971860" cy="3410976"/>
            </a:xfrm>
          </p:grpSpPr>
          <p:grpSp>
            <p:nvGrpSpPr>
              <p:cNvPr id="68" name="11 Grupo">
                <a:extLst>
                  <a:ext uri="{FF2B5EF4-FFF2-40B4-BE49-F238E27FC236}">
                    <a16:creationId xmlns:a16="http://schemas.microsoft.com/office/drawing/2014/main" id="{530826CF-6B2D-4B94-90B3-5E3C1C6266BE}"/>
                  </a:ext>
                </a:extLst>
              </p:cNvPr>
              <p:cNvGrpSpPr/>
              <p:nvPr/>
            </p:nvGrpSpPr>
            <p:grpSpPr>
              <a:xfrm>
                <a:off x="5468815" y="175846"/>
                <a:ext cx="1503045" cy="1504315"/>
                <a:chOff x="0" y="0"/>
                <a:chExt cx="1503045" cy="1504315"/>
              </a:xfrm>
            </p:grpSpPr>
            <p:pic>
              <p:nvPicPr>
                <p:cNvPr id="77" name="0 Imagen">
                  <a:extLst>
                    <a:ext uri="{FF2B5EF4-FFF2-40B4-BE49-F238E27FC236}">
                      <a16:creationId xmlns:a16="http://schemas.microsoft.com/office/drawing/2014/main" id="{DBD629C9-72BF-4E2F-9490-0FB3E3260B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807" y="281354"/>
                  <a:ext cx="1055077" cy="949569"/>
                </a:xfrm>
                <a:prstGeom prst="rect">
                  <a:avLst/>
                </a:prstGeom>
              </p:spPr>
            </p:pic>
            <p:sp>
              <p:nvSpPr>
                <p:cNvPr id="78" name="10 Elipse">
                  <a:extLst>
                    <a:ext uri="{FF2B5EF4-FFF2-40B4-BE49-F238E27FC236}">
                      <a16:creationId xmlns:a16="http://schemas.microsoft.com/office/drawing/2014/main" id="{594D9A68-A00A-4A88-A0D7-8B9FE8F4A9F4}"/>
                    </a:ext>
                  </a:extLst>
                </p:cNvPr>
                <p:cNvSpPr/>
                <p:nvPr/>
              </p:nvSpPr>
              <p:spPr>
                <a:xfrm>
                  <a:off x="0" y="0"/>
                  <a:ext cx="1503045" cy="15043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pSp>
          <p:grpSp>
            <p:nvGrpSpPr>
              <p:cNvPr id="69" name="13 Grupo">
                <a:extLst>
                  <a:ext uri="{FF2B5EF4-FFF2-40B4-BE49-F238E27FC236}">
                    <a16:creationId xmlns:a16="http://schemas.microsoft.com/office/drawing/2014/main" id="{1985922D-F659-4D77-99ED-124169F9E900}"/>
                  </a:ext>
                </a:extLst>
              </p:cNvPr>
              <p:cNvGrpSpPr/>
              <p:nvPr/>
            </p:nvGrpSpPr>
            <p:grpSpPr>
              <a:xfrm>
                <a:off x="2356338" y="1907931"/>
                <a:ext cx="2593340" cy="1503045"/>
                <a:chOff x="0" y="0"/>
                <a:chExt cx="2593340" cy="1503045"/>
              </a:xfrm>
            </p:grpSpPr>
            <p:pic>
              <p:nvPicPr>
                <p:cNvPr id="75" name="0 Imagen">
                  <a:extLst>
                    <a:ext uri="{FF2B5EF4-FFF2-40B4-BE49-F238E27FC236}">
                      <a16:creationId xmlns:a16="http://schemas.microsoft.com/office/drawing/2014/main" id="{1B0DD6E4-0C53-4F88-8813-C7FE59C7A3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092" y="96715"/>
                  <a:ext cx="2347546" cy="1301262"/>
                </a:xfrm>
                <a:prstGeom prst="rect">
                  <a:avLst/>
                </a:prstGeom>
              </p:spPr>
            </p:pic>
            <p:sp>
              <p:nvSpPr>
                <p:cNvPr id="76" name="12 Rectángulo redondeado">
                  <a:extLst>
                    <a:ext uri="{FF2B5EF4-FFF2-40B4-BE49-F238E27FC236}">
                      <a16:creationId xmlns:a16="http://schemas.microsoft.com/office/drawing/2014/main" id="{283A8C15-315F-480B-9876-3D497F861D71}"/>
                    </a:ext>
                  </a:extLst>
                </p:cNvPr>
                <p:cNvSpPr/>
                <p:nvPr/>
              </p:nvSpPr>
              <p:spPr>
                <a:xfrm>
                  <a:off x="0" y="0"/>
                  <a:ext cx="2593340" cy="15030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pSp>
          <p:sp>
            <p:nvSpPr>
              <p:cNvPr id="70" name="14 Flecha izquierda y derecha">
                <a:extLst>
                  <a:ext uri="{FF2B5EF4-FFF2-40B4-BE49-F238E27FC236}">
                    <a16:creationId xmlns:a16="http://schemas.microsoft.com/office/drawing/2014/main" id="{AF996A92-D3D6-4BED-9417-AA0B999768C3}"/>
                  </a:ext>
                </a:extLst>
              </p:cNvPr>
              <p:cNvSpPr/>
              <p:nvPr/>
            </p:nvSpPr>
            <p:spPr>
              <a:xfrm rot="19566271">
                <a:off x="4855390" y="1454052"/>
                <a:ext cx="683502" cy="371475"/>
              </a:xfrm>
              <a:prstGeom prst="leftRightArrow">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71" name="15 Flecha izquierda y derecha">
                <a:extLst>
                  <a:ext uri="{FF2B5EF4-FFF2-40B4-BE49-F238E27FC236}">
                    <a16:creationId xmlns:a16="http://schemas.microsoft.com/office/drawing/2014/main" id="{D420907D-C3CE-45A4-928C-1B9F640CD270}"/>
                  </a:ext>
                </a:extLst>
              </p:cNvPr>
              <p:cNvSpPr/>
              <p:nvPr/>
            </p:nvSpPr>
            <p:spPr>
              <a:xfrm rot="2801620">
                <a:off x="2004646" y="1547446"/>
                <a:ext cx="538480" cy="371475"/>
              </a:xfrm>
              <a:prstGeom prst="leftRightArrow">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74" name="16 Rectángulo redondeado">
                <a:extLst>
                  <a:ext uri="{FF2B5EF4-FFF2-40B4-BE49-F238E27FC236}">
                    <a16:creationId xmlns:a16="http://schemas.microsoft.com/office/drawing/2014/main" id="{E1BAE672-455F-4757-A4AD-2A1A5E3AF6F3}"/>
                  </a:ext>
                </a:extLst>
              </p:cNvPr>
              <p:cNvSpPr/>
              <p:nvPr/>
            </p:nvSpPr>
            <p:spPr>
              <a:xfrm>
                <a:off x="0" y="0"/>
                <a:ext cx="2197735" cy="154686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pSp>
        <p:grpSp>
          <p:nvGrpSpPr>
            <p:cNvPr id="60" name="24 Grupo">
              <a:extLst>
                <a:ext uri="{FF2B5EF4-FFF2-40B4-BE49-F238E27FC236}">
                  <a16:creationId xmlns:a16="http://schemas.microsoft.com/office/drawing/2014/main" id="{24E9C40E-3856-4979-94EC-C58BFB3865A1}"/>
                </a:ext>
              </a:extLst>
            </p:cNvPr>
            <p:cNvGrpSpPr/>
            <p:nvPr/>
          </p:nvGrpSpPr>
          <p:grpSpPr>
            <a:xfrm>
              <a:off x="290146" y="0"/>
              <a:ext cx="6523355" cy="307340"/>
              <a:chOff x="0" y="0"/>
              <a:chExt cx="6523355" cy="307340"/>
            </a:xfrm>
          </p:grpSpPr>
          <p:sp>
            <p:nvSpPr>
              <p:cNvPr id="65" name="21 Cuadro de texto">
                <a:extLst>
                  <a:ext uri="{FF2B5EF4-FFF2-40B4-BE49-F238E27FC236}">
                    <a16:creationId xmlns:a16="http://schemas.microsoft.com/office/drawing/2014/main" id="{48A67398-80ED-4B6C-9493-E633871979E7}"/>
                  </a:ext>
                </a:extLst>
              </p:cNvPr>
              <p:cNvSpPr txBox="1"/>
              <p:nvPr/>
            </p:nvSpPr>
            <p:spPr>
              <a:xfrm>
                <a:off x="0" y="0"/>
                <a:ext cx="1635125" cy="30734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400" i="1">
                    <a:effectLst/>
                    <a:latin typeface="Consolas" panose="020B0609020204030204" pitchFamily="49" charset="0"/>
                    <a:ea typeface="Calibri" panose="020F0502020204030204" pitchFamily="34" charset="0"/>
                    <a:cs typeface="Times New Roman" panose="02020603050405020304" pitchFamily="18" charset="0"/>
                  </a:rPr>
                  <a:t>Presentación</a:t>
                </a:r>
                <a:endParaRPr lang="es-ES" sz="1100">
                  <a:effectLst/>
                  <a:ea typeface="Calibri" panose="020F0502020204030204" pitchFamily="34" charset="0"/>
                  <a:cs typeface="Times New Roman" panose="02020603050405020304" pitchFamily="18" charset="0"/>
                </a:endParaRPr>
              </a:p>
            </p:txBody>
          </p:sp>
          <p:sp>
            <p:nvSpPr>
              <p:cNvPr id="66" name="22 Cuadro de texto">
                <a:extLst>
                  <a:ext uri="{FF2B5EF4-FFF2-40B4-BE49-F238E27FC236}">
                    <a16:creationId xmlns:a16="http://schemas.microsoft.com/office/drawing/2014/main" id="{19290CA2-2DBF-40B9-92D8-A1E601BEDB5E}"/>
                  </a:ext>
                </a:extLst>
              </p:cNvPr>
              <p:cNvSpPr txBox="1"/>
              <p:nvPr/>
            </p:nvSpPr>
            <p:spPr>
              <a:xfrm>
                <a:off x="5372100" y="0"/>
                <a:ext cx="1151255" cy="30734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400" i="1">
                    <a:effectLst/>
                    <a:latin typeface="Consolas" panose="020B0609020204030204" pitchFamily="49" charset="0"/>
                    <a:ea typeface="Calibri" panose="020F0502020204030204" pitchFamily="34" charset="0"/>
                    <a:cs typeface="Times New Roman" panose="02020603050405020304" pitchFamily="18" charset="0"/>
                  </a:rPr>
                  <a:t>Datos</a:t>
                </a:r>
                <a:endParaRPr lang="es-ES" sz="1100">
                  <a:effectLst/>
                  <a:ea typeface="Calibri" panose="020F0502020204030204" pitchFamily="34" charset="0"/>
                  <a:cs typeface="Times New Roman" panose="02020603050405020304" pitchFamily="18" charset="0"/>
                </a:endParaRPr>
              </a:p>
            </p:txBody>
          </p:sp>
          <p:sp>
            <p:nvSpPr>
              <p:cNvPr id="67" name="23 Cuadro de texto">
                <a:extLst>
                  <a:ext uri="{FF2B5EF4-FFF2-40B4-BE49-F238E27FC236}">
                    <a16:creationId xmlns:a16="http://schemas.microsoft.com/office/drawing/2014/main" id="{71FC65D3-59C0-412E-8446-70AC73685AE8}"/>
                  </a:ext>
                </a:extLst>
              </p:cNvPr>
              <p:cNvSpPr txBox="1"/>
              <p:nvPr/>
            </p:nvSpPr>
            <p:spPr>
              <a:xfrm>
                <a:off x="2250839" y="0"/>
                <a:ext cx="2153920" cy="30734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400" i="1">
                    <a:effectLst/>
                    <a:latin typeface="Consolas" panose="020B0609020204030204" pitchFamily="49" charset="0"/>
                    <a:ea typeface="Calibri" panose="020F0502020204030204" pitchFamily="34" charset="0"/>
                    <a:cs typeface="Times New Roman" panose="02020603050405020304" pitchFamily="18" charset="0"/>
                  </a:rPr>
                  <a:t>Lógica de “Negocio”</a:t>
                </a:r>
                <a:endParaRPr lang="es-ES" sz="1100">
                  <a:effectLst/>
                  <a:ea typeface="Calibri" panose="020F0502020204030204" pitchFamily="34" charset="0"/>
                  <a:cs typeface="Times New Roman" panose="02020603050405020304" pitchFamily="18" charset="0"/>
                </a:endParaRPr>
              </a:p>
            </p:txBody>
          </p:sp>
        </p:grpSp>
        <p:grpSp>
          <p:nvGrpSpPr>
            <p:cNvPr id="61" name="28 Grupo">
              <a:extLst>
                <a:ext uri="{FF2B5EF4-FFF2-40B4-BE49-F238E27FC236}">
                  <a16:creationId xmlns:a16="http://schemas.microsoft.com/office/drawing/2014/main" id="{2574D3D6-B255-4378-9EC0-614A9FD2F344}"/>
                </a:ext>
              </a:extLst>
            </p:cNvPr>
            <p:cNvGrpSpPr/>
            <p:nvPr/>
          </p:nvGrpSpPr>
          <p:grpSpPr>
            <a:xfrm>
              <a:off x="140677" y="4070838"/>
              <a:ext cx="6523355" cy="307340"/>
              <a:chOff x="0" y="0"/>
              <a:chExt cx="6523355" cy="307340"/>
            </a:xfrm>
          </p:grpSpPr>
          <p:sp>
            <p:nvSpPr>
              <p:cNvPr id="62" name="25 Cuadro de texto">
                <a:extLst>
                  <a:ext uri="{FF2B5EF4-FFF2-40B4-BE49-F238E27FC236}">
                    <a16:creationId xmlns:a16="http://schemas.microsoft.com/office/drawing/2014/main" id="{ED168AF8-8258-4652-B92E-A962DC4D0F5D}"/>
                  </a:ext>
                </a:extLst>
              </p:cNvPr>
              <p:cNvSpPr txBox="1"/>
              <p:nvPr/>
            </p:nvSpPr>
            <p:spPr>
              <a:xfrm>
                <a:off x="0" y="0"/>
                <a:ext cx="1635125" cy="30734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400" i="1">
                    <a:effectLst/>
                    <a:latin typeface="Consolas" panose="020B0609020204030204" pitchFamily="49" charset="0"/>
                    <a:ea typeface="Calibri" panose="020F0502020204030204" pitchFamily="34" charset="0"/>
                    <a:cs typeface="Times New Roman" panose="02020603050405020304" pitchFamily="18" charset="0"/>
                  </a:rPr>
                  <a:t>ui + server</a:t>
                </a:r>
                <a:endParaRPr lang="es-ES" sz="1100">
                  <a:effectLst/>
                  <a:ea typeface="Calibri" panose="020F0502020204030204" pitchFamily="34" charset="0"/>
                  <a:cs typeface="Times New Roman" panose="02020603050405020304" pitchFamily="18" charset="0"/>
                </a:endParaRPr>
              </a:p>
            </p:txBody>
          </p:sp>
          <p:sp>
            <p:nvSpPr>
              <p:cNvPr id="63" name="26 Cuadro de texto">
                <a:extLst>
                  <a:ext uri="{FF2B5EF4-FFF2-40B4-BE49-F238E27FC236}">
                    <a16:creationId xmlns:a16="http://schemas.microsoft.com/office/drawing/2014/main" id="{907D09C2-F8CA-4832-AEFB-8342F3247548}"/>
                  </a:ext>
                </a:extLst>
              </p:cNvPr>
              <p:cNvSpPr txBox="1"/>
              <p:nvPr/>
            </p:nvSpPr>
            <p:spPr>
              <a:xfrm>
                <a:off x="5372100" y="0"/>
                <a:ext cx="1151255" cy="30734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400" i="1">
                    <a:effectLst/>
                    <a:latin typeface="Consolas" panose="020B0609020204030204" pitchFamily="49" charset="0"/>
                    <a:ea typeface="Calibri" panose="020F0502020204030204" pitchFamily="34" charset="0"/>
                    <a:cs typeface="Times New Roman" panose="02020603050405020304" pitchFamily="18" charset="0"/>
                  </a:rPr>
                  <a:t>MySQL</a:t>
                </a:r>
                <a:endParaRPr lang="es-ES" sz="1100">
                  <a:effectLst/>
                  <a:ea typeface="Calibri" panose="020F0502020204030204" pitchFamily="34" charset="0"/>
                  <a:cs typeface="Times New Roman" panose="02020603050405020304" pitchFamily="18" charset="0"/>
                </a:endParaRPr>
              </a:p>
            </p:txBody>
          </p:sp>
          <p:sp>
            <p:nvSpPr>
              <p:cNvPr id="64" name="27 Cuadro de texto">
                <a:extLst>
                  <a:ext uri="{FF2B5EF4-FFF2-40B4-BE49-F238E27FC236}">
                    <a16:creationId xmlns:a16="http://schemas.microsoft.com/office/drawing/2014/main" id="{785A7E4F-4F7E-4BCF-A872-07E36D9D8A1A}"/>
                  </a:ext>
                </a:extLst>
              </p:cNvPr>
              <p:cNvSpPr txBox="1"/>
              <p:nvPr/>
            </p:nvSpPr>
            <p:spPr>
              <a:xfrm>
                <a:off x="2479431" y="0"/>
                <a:ext cx="2153920" cy="30734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400" i="1">
                    <a:effectLst/>
                    <a:latin typeface="Consolas" panose="020B0609020204030204" pitchFamily="49" charset="0"/>
                    <a:ea typeface="Calibri" panose="020F0502020204030204" pitchFamily="34" charset="0"/>
                    <a:cs typeface="Times New Roman" panose="02020603050405020304" pitchFamily="18" charset="0"/>
                  </a:rPr>
                  <a:t>R6</a:t>
                </a:r>
                <a:endParaRPr lang="es-ES" sz="1100">
                  <a:effectLst/>
                  <a:ea typeface="Calibri" panose="020F0502020204030204" pitchFamily="34" charset="0"/>
                  <a:cs typeface="Times New Roman" panose="02020603050405020304" pitchFamily="18" charset="0"/>
                </a:endParaRPr>
              </a:p>
            </p:txBody>
          </p:sp>
        </p:grpSp>
      </p:grpSp>
      <p:pic>
        <p:nvPicPr>
          <p:cNvPr id="3" name="Imagen 2">
            <a:extLst>
              <a:ext uri="{FF2B5EF4-FFF2-40B4-BE49-F238E27FC236}">
                <a16:creationId xmlns:a16="http://schemas.microsoft.com/office/drawing/2014/main" id="{612863C9-09E6-43F7-B8A8-8CCA924CEF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2939" y="2276872"/>
            <a:ext cx="1729456" cy="1066103"/>
          </a:xfrm>
          <a:prstGeom prst="rect">
            <a:avLst/>
          </a:prstGeom>
        </p:spPr>
      </p:pic>
    </p:spTree>
    <p:extLst>
      <p:ext uri="{BB962C8B-B14F-4D97-AF65-F5344CB8AC3E}">
        <p14:creationId xmlns:p14="http://schemas.microsoft.com/office/powerpoint/2010/main" val="2419422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188640"/>
            <a:ext cx="1936104" cy="484879"/>
          </a:xfrm>
          <a:prstGeom prst="rect">
            <a:avLst/>
          </a:prstGeom>
        </p:spPr>
      </p:pic>
      <p:cxnSp>
        <p:nvCxnSpPr>
          <p:cNvPr id="8" name="7 Conector recto"/>
          <p:cNvCxnSpPr/>
          <p:nvPr/>
        </p:nvCxnSpPr>
        <p:spPr>
          <a:xfrm>
            <a:off x="251520" y="764704"/>
            <a:ext cx="864096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251520" y="6525344"/>
            <a:ext cx="8640960" cy="0"/>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B9B30597-3505-4DFB-B294-8BD1E5A9B256}"/>
              </a:ext>
            </a:extLst>
          </p:cNvPr>
          <p:cNvSpPr txBox="1"/>
          <p:nvPr/>
        </p:nvSpPr>
        <p:spPr>
          <a:xfrm>
            <a:off x="971600" y="1412776"/>
            <a:ext cx="7200800" cy="3923703"/>
          </a:xfrm>
          <a:prstGeom prst="rect">
            <a:avLst/>
          </a:prstGeom>
          <a:noFill/>
        </p:spPr>
        <p:txBody>
          <a:bodyPr wrap="square">
            <a:spAutoFit/>
          </a:bodyPr>
          <a:lstStyle/>
          <a:p>
            <a:r>
              <a:rPr lang="es-ES" dirty="0">
                <a:latin typeface="Xunta Sans" panose="00000500000000000000" pitchFamily="50" charset="0"/>
              </a:rPr>
              <a:t>No IGE recorremos a R, por qué?</a:t>
            </a:r>
          </a:p>
          <a:p>
            <a:endParaRPr lang="es-ES" dirty="0">
              <a:latin typeface="Xunta Sans" panose="00000500000000000000" pitchFamily="50" charset="0"/>
            </a:endParaRPr>
          </a:p>
          <a:p>
            <a:pPr marL="285750" indent="-285750">
              <a:lnSpc>
                <a:spcPct val="150000"/>
              </a:lnSpc>
              <a:buFont typeface="Wingdings" panose="05000000000000000000" pitchFamily="2" charset="2"/>
              <a:buChar char="ü"/>
            </a:pPr>
            <a:r>
              <a:rPr lang="es-ES" dirty="0">
                <a:latin typeface="Xunta Sans" panose="00000500000000000000" pitchFamily="50" charset="0"/>
              </a:rPr>
              <a:t>Permite deseñar </a:t>
            </a:r>
            <a:r>
              <a:rPr lang="es-ES" dirty="0" err="1">
                <a:latin typeface="Xunta Sans" panose="00000500000000000000" pitchFamily="50" charset="0"/>
              </a:rPr>
              <a:t>produtos</a:t>
            </a:r>
            <a:r>
              <a:rPr lang="es-ES" dirty="0">
                <a:latin typeface="Xunta Sans" panose="00000500000000000000" pitchFamily="50" charset="0"/>
              </a:rPr>
              <a:t> interactivos sen saber </a:t>
            </a:r>
            <a:r>
              <a:rPr lang="es-ES" dirty="0" err="1">
                <a:latin typeface="Xunta Sans" panose="00000500000000000000" pitchFamily="50" charset="0"/>
              </a:rPr>
              <a:t>linguaxes</a:t>
            </a:r>
            <a:r>
              <a:rPr lang="es-ES" dirty="0">
                <a:latin typeface="Xunta Sans" panose="00000500000000000000" pitchFamily="50" charset="0"/>
              </a:rPr>
              <a:t> de programación web</a:t>
            </a:r>
          </a:p>
          <a:p>
            <a:pPr marL="285750" indent="-285750">
              <a:lnSpc>
                <a:spcPct val="150000"/>
              </a:lnSpc>
              <a:buFont typeface="Wingdings" panose="05000000000000000000" pitchFamily="2" charset="2"/>
              <a:buChar char="ü"/>
            </a:pPr>
            <a:r>
              <a:rPr lang="es-ES" dirty="0" err="1">
                <a:latin typeface="Xunta Sans" panose="00000500000000000000" pitchFamily="50" charset="0"/>
              </a:rPr>
              <a:t>Conéctase</a:t>
            </a:r>
            <a:r>
              <a:rPr lang="es-ES" dirty="0">
                <a:latin typeface="Xunta Sans" panose="00000500000000000000" pitchFamily="50" charset="0"/>
              </a:rPr>
              <a:t> </a:t>
            </a:r>
            <a:r>
              <a:rPr lang="es-ES" dirty="0" err="1">
                <a:latin typeface="Xunta Sans" panose="00000500000000000000" pitchFamily="50" charset="0"/>
              </a:rPr>
              <a:t>ás</a:t>
            </a:r>
            <a:r>
              <a:rPr lang="es-ES" dirty="0">
                <a:latin typeface="Xunta Sans" panose="00000500000000000000" pitchFamily="50" charset="0"/>
              </a:rPr>
              <a:t> bases de datos internas, polo que capturan directamente e en tempo real a información</a:t>
            </a:r>
          </a:p>
          <a:p>
            <a:pPr marL="285750" indent="-285750">
              <a:lnSpc>
                <a:spcPct val="150000"/>
              </a:lnSpc>
              <a:buFont typeface="Wingdings" panose="05000000000000000000" pitchFamily="2" charset="2"/>
              <a:buChar char="ü"/>
            </a:pPr>
            <a:r>
              <a:rPr lang="es-ES" dirty="0">
                <a:latin typeface="Xunta Sans" panose="00000500000000000000" pitchFamily="50" charset="0"/>
              </a:rPr>
              <a:t>Os </a:t>
            </a:r>
            <a:r>
              <a:rPr lang="es-ES" dirty="0" err="1">
                <a:latin typeface="Xunta Sans" panose="00000500000000000000" pitchFamily="50" charset="0"/>
              </a:rPr>
              <a:t>contidos</a:t>
            </a:r>
            <a:r>
              <a:rPr lang="es-ES" dirty="0">
                <a:latin typeface="Xunta Sans" panose="00000500000000000000" pitchFamily="50" charset="0"/>
              </a:rPr>
              <a:t> de informes e </a:t>
            </a:r>
            <a:r>
              <a:rPr lang="es-ES" dirty="0" err="1">
                <a:latin typeface="Xunta Sans" panose="00000500000000000000" pitchFamily="50" charset="0"/>
              </a:rPr>
              <a:t>aplicacións</a:t>
            </a:r>
            <a:r>
              <a:rPr lang="es-ES" dirty="0">
                <a:latin typeface="Xunta Sans" panose="00000500000000000000" pitchFamily="50" charset="0"/>
              </a:rPr>
              <a:t> poden programarse, non </a:t>
            </a:r>
            <a:r>
              <a:rPr lang="es-ES" dirty="0" err="1">
                <a:latin typeface="Xunta Sans" panose="00000500000000000000" pitchFamily="50" charset="0"/>
              </a:rPr>
              <a:t>requiren</a:t>
            </a:r>
            <a:r>
              <a:rPr lang="es-ES" dirty="0">
                <a:latin typeface="Xunta Sans" panose="00000500000000000000" pitchFamily="50" charset="0"/>
              </a:rPr>
              <a:t> actualización manual</a:t>
            </a:r>
          </a:p>
          <a:p>
            <a:pPr marL="285750" indent="-285750">
              <a:lnSpc>
                <a:spcPct val="150000"/>
              </a:lnSpc>
              <a:buFont typeface="Wingdings" panose="05000000000000000000" pitchFamily="2" charset="2"/>
              <a:buChar char="ü"/>
            </a:pPr>
            <a:r>
              <a:rPr lang="es-ES" dirty="0">
                <a:latin typeface="Xunta Sans" panose="00000500000000000000" pitchFamily="50" charset="0"/>
              </a:rPr>
              <a:t>Permite a descarga e impresión da información</a:t>
            </a:r>
          </a:p>
          <a:p>
            <a:pPr marL="285750" indent="-285750">
              <a:lnSpc>
                <a:spcPct val="150000"/>
              </a:lnSpc>
              <a:buFont typeface="Wingdings" panose="05000000000000000000" pitchFamily="2" charset="2"/>
              <a:buChar char="ü"/>
            </a:pPr>
            <a:r>
              <a:rPr lang="es-ES" dirty="0">
                <a:latin typeface="Xunta Sans" panose="00000500000000000000" pitchFamily="50" charset="0"/>
              </a:rPr>
              <a:t>É </a:t>
            </a:r>
            <a:r>
              <a:rPr lang="es-ES" dirty="0" err="1">
                <a:latin typeface="Xunta Sans" panose="00000500000000000000" pitchFamily="50" charset="0"/>
              </a:rPr>
              <a:t>gratuíto</a:t>
            </a:r>
            <a:r>
              <a:rPr lang="es-ES" dirty="0">
                <a:latin typeface="Xunta Sans" panose="00000500000000000000" pitchFamily="50" charset="0"/>
              </a:rPr>
              <a:t> e está en continuo </a:t>
            </a:r>
            <a:r>
              <a:rPr lang="es-ES" dirty="0" err="1">
                <a:latin typeface="Xunta Sans" panose="00000500000000000000" pitchFamily="50" charset="0"/>
              </a:rPr>
              <a:t>desenvolvemento</a:t>
            </a:r>
            <a:endParaRPr lang="es-ES" dirty="0">
              <a:latin typeface="Xunta Sans" panose="00000500000000000000" pitchFamily="50" charset="0"/>
            </a:endParaRPr>
          </a:p>
        </p:txBody>
      </p:sp>
      <p:sp>
        <p:nvSpPr>
          <p:cNvPr id="2" name="8 Rectángulo">
            <a:extLst>
              <a:ext uri="{FF2B5EF4-FFF2-40B4-BE49-F238E27FC236}">
                <a16:creationId xmlns:a16="http://schemas.microsoft.com/office/drawing/2014/main" id="{75741ADF-FD74-4B96-A87C-701E50E4BD93}"/>
              </a:ext>
            </a:extLst>
          </p:cNvPr>
          <p:cNvSpPr/>
          <p:nvPr/>
        </p:nvSpPr>
        <p:spPr>
          <a:xfrm>
            <a:off x="257755" y="246413"/>
            <a:ext cx="1359668" cy="307777"/>
          </a:xfrm>
          <a:prstGeom prst="rect">
            <a:avLst/>
          </a:prstGeom>
        </p:spPr>
        <p:txBody>
          <a:bodyPr wrap="none">
            <a:spAutoFit/>
          </a:bodyPr>
          <a:lstStyle/>
          <a:p>
            <a:r>
              <a:rPr lang="es-ES" sz="1400" dirty="0">
                <a:latin typeface="Xunta Sans" pitchFamily="50" charset="0"/>
              </a:rPr>
              <a:t>4. </a:t>
            </a:r>
            <a:r>
              <a:rPr lang="es-ES" sz="1400" dirty="0" err="1">
                <a:latin typeface="Xunta Sans" pitchFamily="50" charset="0"/>
              </a:rPr>
              <a:t>Conclusións</a:t>
            </a:r>
            <a:endParaRPr lang="es-ES" sz="1400" dirty="0"/>
          </a:p>
        </p:txBody>
      </p:sp>
    </p:spTree>
    <p:extLst>
      <p:ext uri="{BB962C8B-B14F-4D97-AF65-F5344CB8AC3E}">
        <p14:creationId xmlns:p14="http://schemas.microsoft.com/office/powerpoint/2010/main" val="4168408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188640"/>
            <a:ext cx="1936104" cy="484879"/>
          </a:xfrm>
          <a:prstGeom prst="rect">
            <a:avLst/>
          </a:prstGeom>
        </p:spPr>
      </p:pic>
      <p:cxnSp>
        <p:nvCxnSpPr>
          <p:cNvPr id="8" name="7 Conector recto"/>
          <p:cNvCxnSpPr/>
          <p:nvPr/>
        </p:nvCxnSpPr>
        <p:spPr>
          <a:xfrm>
            <a:off x="251520" y="764704"/>
            <a:ext cx="864096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251520" y="6525344"/>
            <a:ext cx="8640960" cy="0"/>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13 Rectángulo"/>
          <p:cNvSpPr/>
          <p:nvPr/>
        </p:nvSpPr>
        <p:spPr>
          <a:xfrm>
            <a:off x="257755" y="246413"/>
            <a:ext cx="6294465" cy="738664"/>
          </a:xfrm>
          <a:prstGeom prst="rect">
            <a:avLst/>
          </a:prstGeom>
        </p:spPr>
        <p:txBody>
          <a:bodyPr wrap="square">
            <a:spAutoFit/>
          </a:bodyPr>
          <a:lstStyle/>
          <a:p>
            <a:r>
              <a:rPr lang="es-ES" sz="1400" dirty="0">
                <a:latin typeface="Xunta Sans" pitchFamily="50" charset="0"/>
              </a:rPr>
              <a:t>FIN</a:t>
            </a:r>
            <a:endParaRPr lang="es-ES" sz="1400" dirty="0">
              <a:latin typeface="Xunta Sans" pitchFamily="50" charset="0"/>
              <a:cs typeface="Calibri" panose="020F0502020204030204" pitchFamily="34" charset="0"/>
            </a:endParaRPr>
          </a:p>
          <a:p>
            <a:endParaRPr lang="es-ES" sz="1400" dirty="0">
              <a:latin typeface="Xunta Sans" pitchFamily="50" charset="0"/>
              <a:cs typeface="Calibri" panose="020F0502020204030204" pitchFamily="34" charset="0"/>
            </a:endParaRPr>
          </a:p>
          <a:p>
            <a:endParaRPr lang="es-ES" sz="1400" dirty="0"/>
          </a:p>
        </p:txBody>
      </p:sp>
      <p:sp>
        <p:nvSpPr>
          <p:cNvPr id="2" name="1 CuadroTexto"/>
          <p:cNvSpPr txBox="1"/>
          <p:nvPr/>
        </p:nvSpPr>
        <p:spPr>
          <a:xfrm>
            <a:off x="899592" y="1628800"/>
            <a:ext cx="7962436" cy="707886"/>
          </a:xfrm>
          <a:prstGeom prst="rect">
            <a:avLst/>
          </a:prstGeom>
          <a:noFill/>
        </p:spPr>
        <p:txBody>
          <a:bodyPr wrap="none" rtlCol="0">
            <a:spAutoFit/>
          </a:bodyPr>
          <a:lstStyle/>
          <a:p>
            <a:r>
              <a:rPr lang="es-ES" sz="4000" dirty="0" err="1">
                <a:latin typeface="Xunta Sans" panose="00000500000000000000" pitchFamily="50" charset="0"/>
              </a:rPr>
              <a:t>Moitas</a:t>
            </a:r>
            <a:r>
              <a:rPr lang="es-ES" sz="4000" dirty="0">
                <a:latin typeface="Xunta Sans" panose="00000500000000000000" pitchFamily="50" charset="0"/>
              </a:rPr>
              <a:t> </a:t>
            </a:r>
            <a:r>
              <a:rPr lang="es-ES" sz="4000" dirty="0" err="1">
                <a:latin typeface="Xunta Sans" panose="00000500000000000000" pitchFamily="50" charset="0"/>
              </a:rPr>
              <a:t>grazas</a:t>
            </a:r>
            <a:r>
              <a:rPr lang="es-ES" sz="4000" dirty="0">
                <a:latin typeface="Xunta Sans" panose="00000500000000000000" pitchFamily="50" charset="0"/>
              </a:rPr>
              <a:t> </a:t>
            </a:r>
            <a:r>
              <a:rPr lang="es-ES" sz="4000" dirty="0" err="1">
                <a:latin typeface="Xunta Sans" panose="00000500000000000000" pitchFamily="50" charset="0"/>
              </a:rPr>
              <a:t>pola</a:t>
            </a:r>
            <a:r>
              <a:rPr lang="es-ES" sz="4000" dirty="0">
                <a:latin typeface="Xunta Sans" panose="00000500000000000000" pitchFamily="50" charset="0"/>
              </a:rPr>
              <a:t> </a:t>
            </a:r>
            <a:r>
              <a:rPr lang="es-ES" sz="4000" dirty="0" err="1">
                <a:latin typeface="Xunta Sans" panose="00000500000000000000" pitchFamily="50" charset="0"/>
              </a:rPr>
              <a:t>vosa</a:t>
            </a:r>
            <a:r>
              <a:rPr lang="es-ES" sz="4000" dirty="0">
                <a:latin typeface="Xunta Sans" panose="00000500000000000000" pitchFamily="50" charset="0"/>
              </a:rPr>
              <a:t> atención</a:t>
            </a:r>
          </a:p>
        </p:txBody>
      </p:sp>
      <p:pic>
        <p:nvPicPr>
          <p:cNvPr id="17" name="1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2879351"/>
            <a:ext cx="3086205" cy="772911"/>
          </a:xfrm>
          <a:prstGeom prst="rect">
            <a:avLst/>
          </a:prstGeom>
        </p:spPr>
      </p:pic>
      <p:sp>
        <p:nvSpPr>
          <p:cNvPr id="3" name="2 Rectángulo"/>
          <p:cNvSpPr/>
          <p:nvPr/>
        </p:nvSpPr>
        <p:spPr>
          <a:xfrm>
            <a:off x="1860443" y="3904791"/>
            <a:ext cx="4896544" cy="2554545"/>
          </a:xfrm>
          <a:prstGeom prst="rect">
            <a:avLst/>
          </a:prstGeom>
        </p:spPr>
        <p:txBody>
          <a:bodyPr wrap="square">
            <a:spAutoFit/>
          </a:bodyPr>
          <a:lstStyle/>
          <a:p>
            <a:pPr algn="ctr"/>
            <a:endParaRPr lang="es-ES" sz="1600" dirty="0"/>
          </a:p>
          <a:p>
            <a:pPr algn="ctr"/>
            <a:r>
              <a:rPr lang="es-ES" sz="1600" dirty="0"/>
              <a:t>Complexo Administrativo San Lázaro s/n </a:t>
            </a:r>
          </a:p>
          <a:p>
            <a:pPr algn="ctr"/>
            <a:r>
              <a:rPr lang="es-ES" sz="1600" dirty="0"/>
              <a:t>15703 Santiago de Compostela</a:t>
            </a:r>
          </a:p>
          <a:p>
            <a:pPr algn="ctr"/>
            <a:r>
              <a:rPr lang="es-ES" sz="1600" dirty="0"/>
              <a:t>T.  981541589  ·  F.  981541323</a:t>
            </a:r>
          </a:p>
          <a:p>
            <a:pPr algn="ctr"/>
            <a:r>
              <a:rPr lang="es-ES" sz="1600" dirty="0"/>
              <a:t> </a:t>
            </a:r>
            <a:r>
              <a:rPr lang="es-ES" sz="1600" u="sng" dirty="0">
                <a:hlinkClick r:id="rId3"/>
              </a:rPr>
              <a:t>www.ige.gal</a:t>
            </a:r>
            <a:endParaRPr lang="es-ES" sz="1600" dirty="0"/>
          </a:p>
          <a:p>
            <a:pPr algn="ctr"/>
            <a:r>
              <a:rPr lang="es-ES" sz="1600" dirty="0"/>
              <a:t> </a:t>
            </a:r>
          </a:p>
          <a:p>
            <a:pPr algn="ctr"/>
            <a:r>
              <a:rPr lang="es-ES" sz="1600" dirty="0"/>
              <a:t>         @</a:t>
            </a:r>
            <a:r>
              <a:rPr lang="es-ES" sz="1600" dirty="0" err="1"/>
              <a:t>IGE_Estatistica</a:t>
            </a:r>
            <a:endParaRPr lang="es-ES" sz="1600" dirty="0"/>
          </a:p>
          <a:p>
            <a:pPr algn="ctr"/>
            <a:endParaRPr lang="es-ES" sz="1600" dirty="0"/>
          </a:p>
          <a:p>
            <a:pPr algn="ctr"/>
            <a:r>
              <a:rPr lang="es-ES" sz="1600" dirty="0"/>
              <a:t>	       INSTITUTOGALEGOESTATISTICA</a:t>
            </a:r>
          </a:p>
          <a:p>
            <a:pPr algn="ctr"/>
            <a:endParaRPr lang="es-ES" sz="1600" dirty="0"/>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6429" y="5373216"/>
            <a:ext cx="3714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5797649"/>
            <a:ext cx="122872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603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188640"/>
            <a:ext cx="1936104" cy="484879"/>
          </a:xfrm>
          <a:prstGeom prst="rect">
            <a:avLst/>
          </a:prstGeom>
        </p:spPr>
      </p:pic>
      <p:cxnSp>
        <p:nvCxnSpPr>
          <p:cNvPr id="8" name="7 Conector recto"/>
          <p:cNvCxnSpPr/>
          <p:nvPr/>
        </p:nvCxnSpPr>
        <p:spPr>
          <a:xfrm>
            <a:off x="251520" y="764704"/>
            <a:ext cx="864096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251520" y="6525344"/>
            <a:ext cx="8640960" cy="0"/>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2051774" y="1552015"/>
            <a:ext cx="5760586" cy="369332"/>
          </a:xfrm>
          <a:prstGeom prst="rect">
            <a:avLst/>
          </a:prstGeom>
          <a:noFill/>
        </p:spPr>
        <p:txBody>
          <a:bodyPr wrap="square" rtlCol="0">
            <a:spAutoFit/>
          </a:bodyPr>
          <a:lstStyle/>
          <a:p>
            <a:r>
              <a:rPr lang="es-ES" dirty="0">
                <a:latin typeface="Xunta Sans" pitchFamily="50" charset="0"/>
              </a:rPr>
              <a:t>Cómo se presenta a información en www.ige.gal?</a:t>
            </a:r>
          </a:p>
        </p:txBody>
      </p:sp>
      <p:sp>
        <p:nvSpPr>
          <p:cNvPr id="16" name="15 Flecha abajo"/>
          <p:cNvSpPr/>
          <p:nvPr/>
        </p:nvSpPr>
        <p:spPr>
          <a:xfrm rot="2552153">
            <a:off x="3097174" y="1929118"/>
            <a:ext cx="302406" cy="646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6 Elipse">
            <a:extLst>
              <a:ext uri="{FF2B5EF4-FFF2-40B4-BE49-F238E27FC236}">
                <a16:creationId xmlns:a16="http://schemas.microsoft.com/office/drawing/2014/main" id="{56581664-1385-41E4-BB6D-9240239E74C1}"/>
              </a:ext>
            </a:extLst>
          </p:cNvPr>
          <p:cNvSpPr/>
          <p:nvPr/>
        </p:nvSpPr>
        <p:spPr>
          <a:xfrm>
            <a:off x="732800" y="2592632"/>
            <a:ext cx="2436266" cy="10523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DFBAFE8-7CD2-40F4-B422-BE44110D71C8}"/>
              </a:ext>
            </a:extLst>
          </p:cNvPr>
          <p:cNvSpPr txBox="1"/>
          <p:nvPr/>
        </p:nvSpPr>
        <p:spPr>
          <a:xfrm>
            <a:off x="951772" y="2732965"/>
            <a:ext cx="1934654" cy="646331"/>
          </a:xfrm>
          <a:prstGeom prst="rect">
            <a:avLst/>
          </a:prstGeom>
          <a:noFill/>
        </p:spPr>
        <p:txBody>
          <a:bodyPr wrap="square" rtlCol="0">
            <a:spAutoFit/>
          </a:bodyPr>
          <a:lstStyle/>
          <a:p>
            <a:pPr algn="ctr"/>
            <a:r>
              <a:rPr lang="es-ES" dirty="0" err="1"/>
              <a:t>Táboas</a:t>
            </a:r>
            <a:r>
              <a:rPr lang="es-ES" dirty="0"/>
              <a:t> </a:t>
            </a:r>
            <a:r>
              <a:rPr lang="es-ES" dirty="0" err="1"/>
              <a:t>multidimensionais</a:t>
            </a:r>
            <a:endParaRPr lang="es-ES" dirty="0"/>
          </a:p>
        </p:txBody>
      </p:sp>
      <p:sp>
        <p:nvSpPr>
          <p:cNvPr id="14" name="6 Elipse">
            <a:extLst>
              <a:ext uri="{FF2B5EF4-FFF2-40B4-BE49-F238E27FC236}">
                <a16:creationId xmlns:a16="http://schemas.microsoft.com/office/drawing/2014/main" id="{9408885D-F9C5-40B3-9892-9D12F74F677D}"/>
              </a:ext>
            </a:extLst>
          </p:cNvPr>
          <p:cNvSpPr/>
          <p:nvPr/>
        </p:nvSpPr>
        <p:spPr>
          <a:xfrm>
            <a:off x="3078123" y="3256253"/>
            <a:ext cx="2436266" cy="10523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a:extLst>
              <a:ext uri="{FF2B5EF4-FFF2-40B4-BE49-F238E27FC236}">
                <a16:creationId xmlns:a16="http://schemas.microsoft.com/office/drawing/2014/main" id="{B5A69264-AF76-4A07-8F6E-2876856D3634}"/>
              </a:ext>
            </a:extLst>
          </p:cNvPr>
          <p:cNvSpPr txBox="1"/>
          <p:nvPr/>
        </p:nvSpPr>
        <p:spPr>
          <a:xfrm>
            <a:off x="3356204" y="3421449"/>
            <a:ext cx="1934654" cy="646331"/>
          </a:xfrm>
          <a:prstGeom prst="rect">
            <a:avLst/>
          </a:prstGeom>
          <a:noFill/>
        </p:spPr>
        <p:txBody>
          <a:bodyPr wrap="square" rtlCol="0">
            <a:spAutoFit/>
          </a:bodyPr>
          <a:lstStyle/>
          <a:p>
            <a:pPr algn="ctr"/>
            <a:r>
              <a:rPr lang="es-ES" dirty="0"/>
              <a:t>Resumo de resultados</a:t>
            </a:r>
          </a:p>
        </p:txBody>
      </p:sp>
      <p:sp>
        <p:nvSpPr>
          <p:cNvPr id="18" name="6 Elipse">
            <a:extLst>
              <a:ext uri="{FF2B5EF4-FFF2-40B4-BE49-F238E27FC236}">
                <a16:creationId xmlns:a16="http://schemas.microsoft.com/office/drawing/2014/main" id="{3ED1A213-8C7A-40D5-A8C7-BDA6CB482CA2}"/>
              </a:ext>
            </a:extLst>
          </p:cNvPr>
          <p:cNvSpPr/>
          <p:nvPr/>
        </p:nvSpPr>
        <p:spPr>
          <a:xfrm>
            <a:off x="5578057" y="2592632"/>
            <a:ext cx="2436266" cy="10523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CuadroTexto 18">
            <a:extLst>
              <a:ext uri="{FF2B5EF4-FFF2-40B4-BE49-F238E27FC236}">
                <a16:creationId xmlns:a16="http://schemas.microsoft.com/office/drawing/2014/main" id="{B64A5461-5293-4D07-9616-B44BBAD87ACB}"/>
              </a:ext>
            </a:extLst>
          </p:cNvPr>
          <p:cNvSpPr txBox="1"/>
          <p:nvPr/>
        </p:nvSpPr>
        <p:spPr>
          <a:xfrm>
            <a:off x="5877706" y="2782669"/>
            <a:ext cx="1934654" cy="646331"/>
          </a:xfrm>
          <a:prstGeom prst="rect">
            <a:avLst/>
          </a:prstGeom>
          <a:noFill/>
        </p:spPr>
        <p:txBody>
          <a:bodyPr wrap="square" rtlCol="0">
            <a:spAutoFit/>
          </a:bodyPr>
          <a:lstStyle/>
          <a:p>
            <a:pPr algn="ctr"/>
            <a:r>
              <a:rPr lang="es-ES" dirty="0" err="1"/>
              <a:t>Difusións</a:t>
            </a:r>
            <a:r>
              <a:rPr lang="es-ES" dirty="0"/>
              <a:t> específicas</a:t>
            </a:r>
          </a:p>
        </p:txBody>
      </p:sp>
      <p:sp>
        <p:nvSpPr>
          <p:cNvPr id="20" name="15 Flecha abajo">
            <a:extLst>
              <a:ext uri="{FF2B5EF4-FFF2-40B4-BE49-F238E27FC236}">
                <a16:creationId xmlns:a16="http://schemas.microsoft.com/office/drawing/2014/main" id="{55FC8EC2-5E1F-49F7-AC1E-AE3EC16E2305}"/>
              </a:ext>
            </a:extLst>
          </p:cNvPr>
          <p:cNvSpPr/>
          <p:nvPr/>
        </p:nvSpPr>
        <p:spPr>
          <a:xfrm>
            <a:off x="4272779" y="2237959"/>
            <a:ext cx="302406" cy="646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15 Flecha abajo">
            <a:extLst>
              <a:ext uri="{FF2B5EF4-FFF2-40B4-BE49-F238E27FC236}">
                <a16:creationId xmlns:a16="http://schemas.microsoft.com/office/drawing/2014/main" id="{154B2810-A407-4FC8-8874-009F0354D020}"/>
              </a:ext>
            </a:extLst>
          </p:cNvPr>
          <p:cNvSpPr/>
          <p:nvPr/>
        </p:nvSpPr>
        <p:spPr>
          <a:xfrm rot="19007600">
            <a:off x="5488054" y="1954113"/>
            <a:ext cx="302406" cy="646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Flecha: curvada hacia la izquierda 2">
            <a:extLst>
              <a:ext uri="{FF2B5EF4-FFF2-40B4-BE49-F238E27FC236}">
                <a16:creationId xmlns:a16="http://schemas.microsoft.com/office/drawing/2014/main" id="{63B1C61B-EAA0-4453-A986-E56CE6A5F4BC}"/>
              </a:ext>
            </a:extLst>
          </p:cNvPr>
          <p:cNvSpPr/>
          <p:nvPr/>
        </p:nvSpPr>
        <p:spPr>
          <a:xfrm rot="18880656">
            <a:off x="3411648" y="2865378"/>
            <a:ext cx="188191" cy="37289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3" name="CuadroTexto 12">
            <a:extLst>
              <a:ext uri="{FF2B5EF4-FFF2-40B4-BE49-F238E27FC236}">
                <a16:creationId xmlns:a16="http://schemas.microsoft.com/office/drawing/2014/main" id="{6B955716-409D-4B71-B81B-EFEED27863E2}"/>
              </a:ext>
            </a:extLst>
          </p:cNvPr>
          <p:cNvSpPr txBox="1"/>
          <p:nvPr/>
        </p:nvSpPr>
        <p:spPr>
          <a:xfrm>
            <a:off x="942517" y="4569061"/>
            <a:ext cx="1934654" cy="646331"/>
          </a:xfrm>
          <a:prstGeom prst="rect">
            <a:avLst/>
          </a:prstGeom>
          <a:noFill/>
        </p:spPr>
        <p:txBody>
          <a:bodyPr wrap="square" rtlCol="0">
            <a:spAutoFit/>
          </a:bodyPr>
          <a:lstStyle/>
          <a:p>
            <a:pPr algn="ctr"/>
            <a:r>
              <a:rPr lang="es-ES" dirty="0" err="1"/>
              <a:t>Tratamento</a:t>
            </a:r>
            <a:r>
              <a:rPr lang="es-ES" dirty="0"/>
              <a:t> de datos</a:t>
            </a:r>
          </a:p>
        </p:txBody>
      </p:sp>
      <p:sp>
        <p:nvSpPr>
          <p:cNvPr id="22" name="CuadroTexto 21">
            <a:extLst>
              <a:ext uri="{FF2B5EF4-FFF2-40B4-BE49-F238E27FC236}">
                <a16:creationId xmlns:a16="http://schemas.microsoft.com/office/drawing/2014/main" id="{0413454D-6732-4A54-B3F0-F95D4D0DB40B}"/>
              </a:ext>
            </a:extLst>
          </p:cNvPr>
          <p:cNvSpPr txBox="1"/>
          <p:nvPr/>
        </p:nvSpPr>
        <p:spPr>
          <a:xfrm>
            <a:off x="3456655" y="4883687"/>
            <a:ext cx="1934654" cy="646331"/>
          </a:xfrm>
          <a:prstGeom prst="rect">
            <a:avLst/>
          </a:prstGeom>
          <a:noFill/>
        </p:spPr>
        <p:txBody>
          <a:bodyPr wrap="square" rtlCol="0">
            <a:spAutoFit/>
          </a:bodyPr>
          <a:lstStyle/>
          <a:p>
            <a:pPr algn="ctr"/>
            <a:r>
              <a:rPr lang="es-ES" dirty="0" err="1"/>
              <a:t>Xeración</a:t>
            </a:r>
            <a:r>
              <a:rPr lang="es-ES" dirty="0"/>
              <a:t> de informes</a:t>
            </a:r>
          </a:p>
        </p:txBody>
      </p:sp>
      <p:sp>
        <p:nvSpPr>
          <p:cNvPr id="23" name="CuadroTexto 22">
            <a:extLst>
              <a:ext uri="{FF2B5EF4-FFF2-40B4-BE49-F238E27FC236}">
                <a16:creationId xmlns:a16="http://schemas.microsoft.com/office/drawing/2014/main" id="{E270AA52-5A86-48CB-A8D0-D2719F7427BC}"/>
              </a:ext>
            </a:extLst>
          </p:cNvPr>
          <p:cNvSpPr txBox="1"/>
          <p:nvPr/>
        </p:nvSpPr>
        <p:spPr>
          <a:xfrm>
            <a:off x="5970717" y="4488999"/>
            <a:ext cx="1934654" cy="923330"/>
          </a:xfrm>
          <a:prstGeom prst="rect">
            <a:avLst/>
          </a:prstGeom>
          <a:noFill/>
        </p:spPr>
        <p:txBody>
          <a:bodyPr wrap="square" rtlCol="0">
            <a:spAutoFit/>
          </a:bodyPr>
          <a:lstStyle/>
          <a:p>
            <a:pPr algn="ctr"/>
            <a:r>
              <a:rPr lang="es-ES" dirty="0" err="1"/>
              <a:t>Presentacións</a:t>
            </a:r>
            <a:r>
              <a:rPr lang="es-ES" dirty="0"/>
              <a:t> de resultados adecuadas</a:t>
            </a:r>
          </a:p>
        </p:txBody>
      </p:sp>
      <p:pic>
        <p:nvPicPr>
          <p:cNvPr id="24" name="Picture 2" descr="R: R Logo">
            <a:extLst>
              <a:ext uri="{FF2B5EF4-FFF2-40B4-BE49-F238E27FC236}">
                <a16:creationId xmlns:a16="http://schemas.microsoft.com/office/drawing/2014/main" id="{AA91CB7A-E8A4-4B2F-B7AE-DDF892B112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033" y="4500816"/>
            <a:ext cx="1943100"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8 Rectángulo">
            <a:extLst>
              <a:ext uri="{FF2B5EF4-FFF2-40B4-BE49-F238E27FC236}">
                <a16:creationId xmlns:a16="http://schemas.microsoft.com/office/drawing/2014/main" id="{9B1B2D93-1554-C357-6ABE-176834B4452E}"/>
              </a:ext>
            </a:extLst>
          </p:cNvPr>
          <p:cNvSpPr/>
          <p:nvPr/>
        </p:nvSpPr>
        <p:spPr>
          <a:xfrm>
            <a:off x="257755" y="246413"/>
            <a:ext cx="1290738" cy="307777"/>
          </a:xfrm>
          <a:prstGeom prst="rect">
            <a:avLst/>
          </a:prstGeom>
        </p:spPr>
        <p:txBody>
          <a:bodyPr wrap="none">
            <a:spAutoFit/>
          </a:bodyPr>
          <a:lstStyle/>
          <a:p>
            <a:r>
              <a:rPr lang="es-ES" sz="1400" dirty="0">
                <a:latin typeface="Xunta Sans" pitchFamily="50" charset="0"/>
              </a:rPr>
              <a:t>1. </a:t>
            </a:r>
            <a:r>
              <a:rPr lang="es-ES" sz="1400" dirty="0" err="1">
                <a:latin typeface="Xunta Sans" pitchFamily="50" charset="0"/>
              </a:rPr>
              <a:t>Introdución</a:t>
            </a:r>
            <a:endParaRPr lang="es-ES" sz="1400" dirty="0"/>
          </a:p>
        </p:txBody>
      </p:sp>
    </p:spTree>
    <p:extLst>
      <p:ext uri="{BB962C8B-B14F-4D97-AF65-F5344CB8AC3E}">
        <p14:creationId xmlns:p14="http://schemas.microsoft.com/office/powerpoint/2010/main" val="403369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3.05556E-6 -3.33333E-6 L 0.70833 -0.00046 " pathEditMode="relative" rAng="0" ptsTypes="AA">
                                      <p:cBhvr>
                                        <p:cTn id="10" dur="2000" fill="hold"/>
                                        <p:tgtEl>
                                          <p:spTgt spid="24"/>
                                        </p:tgtEl>
                                        <p:attrNameLst>
                                          <p:attrName>ppt_x</p:attrName>
                                          <p:attrName>ppt_y</p:attrName>
                                        </p:attrNameLst>
                                      </p:cBhvr>
                                      <p:rCtr x="35417"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188640"/>
            <a:ext cx="1936104" cy="484879"/>
          </a:xfrm>
          <a:prstGeom prst="rect">
            <a:avLst/>
          </a:prstGeom>
        </p:spPr>
      </p:pic>
      <p:cxnSp>
        <p:nvCxnSpPr>
          <p:cNvPr id="8" name="7 Conector recto"/>
          <p:cNvCxnSpPr/>
          <p:nvPr/>
        </p:nvCxnSpPr>
        <p:spPr>
          <a:xfrm>
            <a:off x="251520" y="764704"/>
            <a:ext cx="864096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251520" y="6525344"/>
            <a:ext cx="8640960" cy="0"/>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4 CuadroTexto">
            <a:extLst>
              <a:ext uri="{FF2B5EF4-FFF2-40B4-BE49-F238E27FC236}">
                <a16:creationId xmlns:a16="http://schemas.microsoft.com/office/drawing/2014/main" id="{B8E4A0B1-E866-42C2-95F5-C6A23E31614B}"/>
              </a:ext>
            </a:extLst>
          </p:cNvPr>
          <p:cNvSpPr txBox="1"/>
          <p:nvPr/>
        </p:nvSpPr>
        <p:spPr>
          <a:xfrm>
            <a:off x="2102226" y="2180441"/>
            <a:ext cx="5760586" cy="369332"/>
          </a:xfrm>
          <a:prstGeom prst="rect">
            <a:avLst/>
          </a:prstGeom>
          <a:noFill/>
        </p:spPr>
        <p:txBody>
          <a:bodyPr wrap="square" rtlCol="0">
            <a:spAutoFit/>
          </a:bodyPr>
          <a:lstStyle/>
          <a:p>
            <a:r>
              <a:rPr lang="es-ES" dirty="0">
                <a:latin typeface="Xunta Sans" pitchFamily="50" charset="0"/>
              </a:rPr>
              <a:t>Qué buscamos para os </a:t>
            </a:r>
            <a:r>
              <a:rPr lang="es-ES" dirty="0" err="1">
                <a:latin typeface="Xunta Sans" pitchFamily="50" charset="0"/>
              </a:rPr>
              <a:t>nosos</a:t>
            </a:r>
            <a:r>
              <a:rPr lang="es-ES" dirty="0">
                <a:latin typeface="Xunta Sans" pitchFamily="50" charset="0"/>
              </a:rPr>
              <a:t> informes?</a:t>
            </a:r>
          </a:p>
        </p:txBody>
      </p:sp>
      <p:sp>
        <p:nvSpPr>
          <p:cNvPr id="16" name="15 Flecha abajo">
            <a:extLst>
              <a:ext uri="{FF2B5EF4-FFF2-40B4-BE49-F238E27FC236}">
                <a16:creationId xmlns:a16="http://schemas.microsoft.com/office/drawing/2014/main" id="{EDC4C813-BABF-4C3E-B2D9-E1FA258F2596}"/>
              </a:ext>
            </a:extLst>
          </p:cNvPr>
          <p:cNvSpPr/>
          <p:nvPr/>
        </p:nvSpPr>
        <p:spPr>
          <a:xfrm rot="2552153">
            <a:off x="3007428" y="2635349"/>
            <a:ext cx="302406" cy="646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6 Elipse">
            <a:extLst>
              <a:ext uri="{FF2B5EF4-FFF2-40B4-BE49-F238E27FC236}">
                <a16:creationId xmlns:a16="http://schemas.microsoft.com/office/drawing/2014/main" id="{514BFE52-8A3C-4376-A7F2-0B21C53F0F8B}"/>
              </a:ext>
            </a:extLst>
          </p:cNvPr>
          <p:cNvSpPr/>
          <p:nvPr/>
        </p:nvSpPr>
        <p:spPr>
          <a:xfrm>
            <a:off x="732800" y="3240705"/>
            <a:ext cx="2436266" cy="10523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CuadroTexto 18">
            <a:extLst>
              <a:ext uri="{FF2B5EF4-FFF2-40B4-BE49-F238E27FC236}">
                <a16:creationId xmlns:a16="http://schemas.microsoft.com/office/drawing/2014/main" id="{76260D95-6573-41F2-9598-7DC2FE7553D7}"/>
              </a:ext>
            </a:extLst>
          </p:cNvPr>
          <p:cNvSpPr txBox="1"/>
          <p:nvPr/>
        </p:nvSpPr>
        <p:spPr>
          <a:xfrm>
            <a:off x="983606" y="3546112"/>
            <a:ext cx="1934654" cy="369332"/>
          </a:xfrm>
          <a:prstGeom prst="rect">
            <a:avLst/>
          </a:prstGeom>
          <a:noFill/>
        </p:spPr>
        <p:txBody>
          <a:bodyPr wrap="square" rtlCol="0">
            <a:spAutoFit/>
          </a:bodyPr>
          <a:lstStyle/>
          <a:p>
            <a:pPr algn="ctr"/>
            <a:r>
              <a:rPr lang="es-ES" dirty="0" err="1">
                <a:latin typeface="Xunta Sans" panose="00000500000000000000" pitchFamily="50" charset="0"/>
              </a:rPr>
              <a:t>Axilidade</a:t>
            </a:r>
            <a:endParaRPr lang="es-ES" dirty="0">
              <a:latin typeface="Xunta Sans" panose="00000500000000000000" pitchFamily="50" charset="0"/>
            </a:endParaRPr>
          </a:p>
        </p:txBody>
      </p:sp>
      <p:sp>
        <p:nvSpPr>
          <p:cNvPr id="21" name="6 Elipse">
            <a:extLst>
              <a:ext uri="{FF2B5EF4-FFF2-40B4-BE49-F238E27FC236}">
                <a16:creationId xmlns:a16="http://schemas.microsoft.com/office/drawing/2014/main" id="{7D0F259B-62F5-46EA-9060-0A5F4B376A03}"/>
              </a:ext>
            </a:extLst>
          </p:cNvPr>
          <p:cNvSpPr/>
          <p:nvPr/>
        </p:nvSpPr>
        <p:spPr>
          <a:xfrm>
            <a:off x="4982519" y="3230469"/>
            <a:ext cx="2436266" cy="10523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CuadroTexto 21">
            <a:extLst>
              <a:ext uri="{FF2B5EF4-FFF2-40B4-BE49-F238E27FC236}">
                <a16:creationId xmlns:a16="http://schemas.microsoft.com/office/drawing/2014/main" id="{71BEB4F6-200D-4000-A29F-F5F5772B6F5D}"/>
              </a:ext>
            </a:extLst>
          </p:cNvPr>
          <p:cNvSpPr txBox="1"/>
          <p:nvPr/>
        </p:nvSpPr>
        <p:spPr>
          <a:xfrm>
            <a:off x="5233325" y="3507175"/>
            <a:ext cx="1934654" cy="369332"/>
          </a:xfrm>
          <a:prstGeom prst="rect">
            <a:avLst/>
          </a:prstGeom>
          <a:noFill/>
        </p:spPr>
        <p:txBody>
          <a:bodyPr wrap="square" rtlCol="0">
            <a:spAutoFit/>
          </a:bodyPr>
          <a:lstStyle/>
          <a:p>
            <a:pPr algn="ctr"/>
            <a:r>
              <a:rPr lang="es-ES" dirty="0" err="1">
                <a:latin typeface="Xunta Sans" panose="00000500000000000000" pitchFamily="50" charset="0"/>
              </a:rPr>
              <a:t>Homoxeneidade</a:t>
            </a:r>
            <a:endParaRPr lang="es-ES" dirty="0">
              <a:latin typeface="Xunta Sans" panose="00000500000000000000" pitchFamily="50" charset="0"/>
            </a:endParaRPr>
          </a:p>
        </p:txBody>
      </p:sp>
      <p:sp>
        <p:nvSpPr>
          <p:cNvPr id="23" name="15 Flecha abajo">
            <a:extLst>
              <a:ext uri="{FF2B5EF4-FFF2-40B4-BE49-F238E27FC236}">
                <a16:creationId xmlns:a16="http://schemas.microsoft.com/office/drawing/2014/main" id="{688D9986-2E9C-44DB-87F0-8DC69635DE4A}"/>
              </a:ext>
            </a:extLst>
          </p:cNvPr>
          <p:cNvSpPr/>
          <p:nvPr/>
        </p:nvSpPr>
        <p:spPr>
          <a:xfrm rot="18783766">
            <a:off x="4937363" y="2618359"/>
            <a:ext cx="302406" cy="646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57F93CD2-729F-4B38-BD15-49E207BA47BA}"/>
              </a:ext>
            </a:extLst>
          </p:cNvPr>
          <p:cNvSpPr txBox="1"/>
          <p:nvPr/>
        </p:nvSpPr>
        <p:spPr>
          <a:xfrm>
            <a:off x="3252485" y="4043962"/>
            <a:ext cx="1817994" cy="400110"/>
          </a:xfrm>
          <a:prstGeom prst="rect">
            <a:avLst/>
          </a:prstGeom>
          <a:noFill/>
        </p:spPr>
        <p:txBody>
          <a:bodyPr wrap="square" rtlCol="0">
            <a:spAutoFit/>
          </a:bodyPr>
          <a:lstStyle/>
          <a:p>
            <a:r>
              <a:rPr lang="es-ES" sz="2000" dirty="0"/>
              <a:t>R </a:t>
            </a:r>
            <a:r>
              <a:rPr lang="es-ES" dirty="0" err="1">
                <a:latin typeface="Xunta Sans" panose="00000500000000000000" pitchFamily="50" charset="0"/>
              </a:rPr>
              <a:t>Markdown</a:t>
            </a:r>
            <a:endParaRPr lang="es-ES" dirty="0">
              <a:latin typeface="Xunta Sans" panose="00000500000000000000" pitchFamily="50" charset="0"/>
            </a:endParaRPr>
          </a:p>
        </p:txBody>
      </p:sp>
      <p:sp>
        <p:nvSpPr>
          <p:cNvPr id="24" name="CuadroTexto 23">
            <a:extLst>
              <a:ext uri="{FF2B5EF4-FFF2-40B4-BE49-F238E27FC236}">
                <a16:creationId xmlns:a16="http://schemas.microsoft.com/office/drawing/2014/main" id="{4BB15EFF-6B8A-44CA-9001-CD817642F907}"/>
              </a:ext>
            </a:extLst>
          </p:cNvPr>
          <p:cNvSpPr txBox="1"/>
          <p:nvPr/>
        </p:nvSpPr>
        <p:spPr>
          <a:xfrm>
            <a:off x="1950933" y="5139782"/>
            <a:ext cx="1817994" cy="369332"/>
          </a:xfrm>
          <a:prstGeom prst="rect">
            <a:avLst/>
          </a:prstGeom>
          <a:noFill/>
        </p:spPr>
        <p:txBody>
          <a:bodyPr wrap="square" rtlCol="0">
            <a:spAutoFit/>
          </a:bodyPr>
          <a:lstStyle/>
          <a:p>
            <a:r>
              <a:rPr lang="es-ES" dirty="0">
                <a:latin typeface="Xunta Sans" panose="00000500000000000000" pitchFamily="50" charset="0"/>
              </a:rPr>
              <a:t>Plantilla</a:t>
            </a:r>
          </a:p>
        </p:txBody>
      </p:sp>
      <p:sp>
        <p:nvSpPr>
          <p:cNvPr id="25" name="CuadroTexto 24">
            <a:extLst>
              <a:ext uri="{FF2B5EF4-FFF2-40B4-BE49-F238E27FC236}">
                <a16:creationId xmlns:a16="http://schemas.microsoft.com/office/drawing/2014/main" id="{CB589297-5E53-40A3-A154-2C5304F96812}"/>
              </a:ext>
            </a:extLst>
          </p:cNvPr>
          <p:cNvSpPr txBox="1"/>
          <p:nvPr/>
        </p:nvSpPr>
        <p:spPr>
          <a:xfrm>
            <a:off x="4749217" y="5085184"/>
            <a:ext cx="2199047" cy="400110"/>
          </a:xfrm>
          <a:prstGeom prst="rect">
            <a:avLst/>
          </a:prstGeom>
          <a:noFill/>
        </p:spPr>
        <p:txBody>
          <a:bodyPr wrap="square" rtlCol="0">
            <a:spAutoFit/>
          </a:bodyPr>
          <a:lstStyle/>
          <a:p>
            <a:r>
              <a:rPr lang="es-ES" sz="2000" dirty="0" err="1"/>
              <a:t>Funcións</a:t>
            </a:r>
            <a:r>
              <a:rPr lang="es-ES" sz="2000" dirty="0"/>
              <a:t> </a:t>
            </a:r>
            <a:r>
              <a:rPr lang="es-ES" i="1" dirty="0">
                <a:latin typeface="Xunta Sans" panose="00000500000000000000" pitchFamily="50" charset="0"/>
              </a:rPr>
              <a:t>ad hoc</a:t>
            </a:r>
          </a:p>
        </p:txBody>
      </p:sp>
      <p:sp>
        <p:nvSpPr>
          <p:cNvPr id="27" name="Flecha: curvada hacia la izquierda 26">
            <a:extLst>
              <a:ext uri="{FF2B5EF4-FFF2-40B4-BE49-F238E27FC236}">
                <a16:creationId xmlns:a16="http://schemas.microsoft.com/office/drawing/2014/main" id="{DD0C3780-4F3A-4836-BDCD-232ED843524D}"/>
              </a:ext>
            </a:extLst>
          </p:cNvPr>
          <p:cNvSpPr/>
          <p:nvPr/>
        </p:nvSpPr>
        <p:spPr>
          <a:xfrm rot="13524640" flipH="1">
            <a:off x="3444804" y="4578761"/>
            <a:ext cx="353409" cy="75510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8" name="Flecha: curvada hacia la izquierda 27">
            <a:extLst>
              <a:ext uri="{FF2B5EF4-FFF2-40B4-BE49-F238E27FC236}">
                <a16:creationId xmlns:a16="http://schemas.microsoft.com/office/drawing/2014/main" id="{CAD2826A-CB72-485D-A506-4991353C3E59}"/>
              </a:ext>
            </a:extLst>
          </p:cNvPr>
          <p:cNvSpPr/>
          <p:nvPr/>
        </p:nvSpPr>
        <p:spPr>
          <a:xfrm rot="8231115">
            <a:off x="4008568" y="4572216"/>
            <a:ext cx="354550" cy="75510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 name="CuadroTexto 1">
            <a:extLst>
              <a:ext uri="{FF2B5EF4-FFF2-40B4-BE49-F238E27FC236}">
                <a16:creationId xmlns:a16="http://schemas.microsoft.com/office/drawing/2014/main" id="{1FC27583-84E2-414D-86D1-E6406A934E96}"/>
              </a:ext>
            </a:extLst>
          </p:cNvPr>
          <p:cNvSpPr txBox="1"/>
          <p:nvPr/>
        </p:nvSpPr>
        <p:spPr>
          <a:xfrm>
            <a:off x="545794" y="1427621"/>
            <a:ext cx="7626605" cy="646331"/>
          </a:xfrm>
          <a:prstGeom prst="rect">
            <a:avLst/>
          </a:prstGeom>
          <a:noFill/>
        </p:spPr>
        <p:txBody>
          <a:bodyPr wrap="square" rtlCol="0">
            <a:spAutoFit/>
          </a:bodyPr>
          <a:lstStyle/>
          <a:p>
            <a:r>
              <a:rPr lang="es-ES" dirty="0">
                <a:latin typeface="Xunta Sans" panose="00000500000000000000" pitchFamily="50" charset="0"/>
              </a:rPr>
              <a:t>O IGE con cada </a:t>
            </a:r>
            <a:r>
              <a:rPr lang="es-ES" dirty="0" err="1">
                <a:latin typeface="Xunta Sans" panose="00000500000000000000" pitchFamily="50" charset="0"/>
              </a:rPr>
              <a:t>actividade</a:t>
            </a:r>
            <a:r>
              <a:rPr lang="es-ES" dirty="0">
                <a:latin typeface="Xunta Sans" panose="00000500000000000000" pitchFamily="50" charset="0"/>
              </a:rPr>
              <a:t> </a:t>
            </a:r>
            <a:r>
              <a:rPr lang="es-ES" dirty="0" err="1">
                <a:latin typeface="Xunta Sans" panose="00000500000000000000" pitchFamily="50" charset="0"/>
              </a:rPr>
              <a:t>estatística</a:t>
            </a:r>
            <a:r>
              <a:rPr lang="es-ES" dirty="0">
                <a:latin typeface="Xunta Sans" panose="00000500000000000000" pitchFamily="50" charset="0"/>
              </a:rPr>
              <a:t> publica un informe descriptivo de resultados</a:t>
            </a:r>
          </a:p>
        </p:txBody>
      </p:sp>
      <p:sp>
        <p:nvSpPr>
          <p:cNvPr id="3" name="8 Rectángulo">
            <a:extLst>
              <a:ext uri="{FF2B5EF4-FFF2-40B4-BE49-F238E27FC236}">
                <a16:creationId xmlns:a16="http://schemas.microsoft.com/office/drawing/2014/main" id="{71F77A23-1490-3BEB-799D-BE722EE61A96}"/>
              </a:ext>
            </a:extLst>
          </p:cNvPr>
          <p:cNvSpPr/>
          <p:nvPr/>
        </p:nvSpPr>
        <p:spPr>
          <a:xfrm>
            <a:off x="257755" y="246413"/>
            <a:ext cx="2353529" cy="307777"/>
          </a:xfrm>
          <a:prstGeom prst="rect">
            <a:avLst/>
          </a:prstGeom>
        </p:spPr>
        <p:txBody>
          <a:bodyPr wrap="none">
            <a:spAutoFit/>
          </a:bodyPr>
          <a:lstStyle/>
          <a:p>
            <a:r>
              <a:rPr lang="es-ES" sz="1400" dirty="0">
                <a:latin typeface="Xunta Sans" pitchFamily="50" charset="0"/>
              </a:rPr>
              <a:t>2. Informes automatizados</a:t>
            </a:r>
            <a:endParaRPr lang="es-ES" sz="1400" dirty="0"/>
          </a:p>
        </p:txBody>
      </p:sp>
    </p:spTree>
    <p:extLst>
      <p:ext uri="{BB962C8B-B14F-4D97-AF65-F5344CB8AC3E}">
        <p14:creationId xmlns:p14="http://schemas.microsoft.com/office/powerpoint/2010/main" val="4114922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188640"/>
            <a:ext cx="1936104" cy="484879"/>
          </a:xfrm>
          <a:prstGeom prst="rect">
            <a:avLst/>
          </a:prstGeom>
        </p:spPr>
      </p:pic>
      <p:cxnSp>
        <p:nvCxnSpPr>
          <p:cNvPr id="8" name="7 Conector recto"/>
          <p:cNvCxnSpPr/>
          <p:nvPr/>
        </p:nvCxnSpPr>
        <p:spPr>
          <a:xfrm>
            <a:off x="251520" y="764704"/>
            <a:ext cx="864096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251520" y="6525344"/>
            <a:ext cx="8640960" cy="0"/>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8 Rectángulo">
            <a:extLst>
              <a:ext uri="{FF2B5EF4-FFF2-40B4-BE49-F238E27FC236}">
                <a16:creationId xmlns:a16="http://schemas.microsoft.com/office/drawing/2014/main" id="{5032D573-B350-4D6A-8C7B-071F5B9F60E0}"/>
              </a:ext>
            </a:extLst>
          </p:cNvPr>
          <p:cNvSpPr/>
          <p:nvPr/>
        </p:nvSpPr>
        <p:spPr>
          <a:xfrm>
            <a:off x="257755" y="246413"/>
            <a:ext cx="2353529" cy="307777"/>
          </a:xfrm>
          <a:prstGeom prst="rect">
            <a:avLst/>
          </a:prstGeom>
        </p:spPr>
        <p:txBody>
          <a:bodyPr wrap="none">
            <a:spAutoFit/>
          </a:bodyPr>
          <a:lstStyle/>
          <a:p>
            <a:r>
              <a:rPr lang="es-ES" sz="1400" dirty="0">
                <a:latin typeface="Xunta Sans" pitchFamily="50" charset="0"/>
              </a:rPr>
              <a:t>2. Informes automatizados</a:t>
            </a:r>
            <a:endParaRPr lang="es-ES" sz="1400" dirty="0"/>
          </a:p>
        </p:txBody>
      </p:sp>
      <p:pic>
        <p:nvPicPr>
          <p:cNvPr id="3" name="Imagen 2" descr="Interfaz de usuario gráfica, Texto, Aplicación&#10;&#10;Descripción generada automáticamente">
            <a:extLst>
              <a:ext uri="{FF2B5EF4-FFF2-40B4-BE49-F238E27FC236}">
                <a16:creationId xmlns:a16="http://schemas.microsoft.com/office/drawing/2014/main" id="{35B39765-A5D3-A00B-73F8-44940E5E91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004" y="1018613"/>
            <a:ext cx="7164288" cy="4855952"/>
          </a:xfrm>
          <a:prstGeom prst="rect">
            <a:avLst/>
          </a:prstGeom>
        </p:spPr>
      </p:pic>
      <p:sp>
        <p:nvSpPr>
          <p:cNvPr id="2" name="Cerrar llave 1">
            <a:extLst>
              <a:ext uri="{FF2B5EF4-FFF2-40B4-BE49-F238E27FC236}">
                <a16:creationId xmlns:a16="http://schemas.microsoft.com/office/drawing/2014/main" id="{1CF7C435-E0F3-4F09-886E-7943D921E04A}"/>
              </a:ext>
            </a:extLst>
          </p:cNvPr>
          <p:cNvSpPr/>
          <p:nvPr/>
        </p:nvSpPr>
        <p:spPr>
          <a:xfrm>
            <a:off x="5724128" y="1018613"/>
            <a:ext cx="360040" cy="2987320"/>
          </a:xfrm>
          <a:prstGeom prst="rightBrace">
            <a:avLst>
              <a:gd name="adj1" fmla="val 44167"/>
              <a:gd name="adj2" fmla="val 5000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 name="CuadroTexto 4">
            <a:extLst>
              <a:ext uri="{FF2B5EF4-FFF2-40B4-BE49-F238E27FC236}">
                <a16:creationId xmlns:a16="http://schemas.microsoft.com/office/drawing/2014/main" id="{B33D8DD8-7F9C-451A-B1B0-6C4751741459}"/>
              </a:ext>
            </a:extLst>
          </p:cNvPr>
          <p:cNvSpPr txBox="1"/>
          <p:nvPr/>
        </p:nvSpPr>
        <p:spPr>
          <a:xfrm>
            <a:off x="6444208" y="2327607"/>
            <a:ext cx="1256084" cy="369332"/>
          </a:xfrm>
          <a:prstGeom prst="rect">
            <a:avLst/>
          </a:prstGeom>
          <a:noFill/>
        </p:spPr>
        <p:txBody>
          <a:bodyPr wrap="square" rtlCol="0">
            <a:spAutoFit/>
          </a:bodyPr>
          <a:lstStyle/>
          <a:p>
            <a:r>
              <a:rPr lang="es-ES" dirty="0">
                <a:solidFill>
                  <a:schemeClr val="tx2">
                    <a:lumMod val="75000"/>
                  </a:schemeClr>
                </a:solidFill>
                <a:latin typeface="Xunta Sans" panose="00000500000000000000" pitchFamily="50" charset="0"/>
              </a:rPr>
              <a:t>Estilos</a:t>
            </a:r>
          </a:p>
        </p:txBody>
      </p:sp>
      <p:sp>
        <p:nvSpPr>
          <p:cNvPr id="9" name="CuadroTexto 8">
            <a:extLst>
              <a:ext uri="{FF2B5EF4-FFF2-40B4-BE49-F238E27FC236}">
                <a16:creationId xmlns:a16="http://schemas.microsoft.com/office/drawing/2014/main" id="{96B5C4AB-D673-4958-B24B-D639F581EB04}"/>
              </a:ext>
            </a:extLst>
          </p:cNvPr>
          <p:cNvSpPr txBox="1"/>
          <p:nvPr/>
        </p:nvSpPr>
        <p:spPr>
          <a:xfrm>
            <a:off x="6618398" y="5285931"/>
            <a:ext cx="2163788" cy="923330"/>
          </a:xfrm>
          <a:prstGeom prst="rect">
            <a:avLst/>
          </a:prstGeom>
          <a:noFill/>
        </p:spPr>
        <p:txBody>
          <a:bodyPr wrap="square" rtlCol="0">
            <a:spAutoFit/>
          </a:bodyPr>
          <a:lstStyle/>
          <a:p>
            <a:r>
              <a:rPr lang="es-ES" dirty="0">
                <a:solidFill>
                  <a:schemeClr val="tx2">
                    <a:lumMod val="75000"/>
                  </a:schemeClr>
                </a:solidFill>
                <a:latin typeface="Xunta Sans" panose="00000500000000000000" pitchFamily="50" charset="0"/>
              </a:rPr>
              <a:t>Carga de </a:t>
            </a:r>
            <a:r>
              <a:rPr lang="es-ES" dirty="0" err="1">
                <a:solidFill>
                  <a:schemeClr val="tx2">
                    <a:lumMod val="75000"/>
                  </a:schemeClr>
                </a:solidFill>
                <a:latin typeface="Xunta Sans" panose="00000500000000000000" pitchFamily="50" charset="0"/>
              </a:rPr>
              <a:t>funcións</a:t>
            </a:r>
            <a:r>
              <a:rPr lang="es-ES" dirty="0">
                <a:solidFill>
                  <a:schemeClr val="tx2">
                    <a:lumMod val="75000"/>
                  </a:schemeClr>
                </a:solidFill>
                <a:latin typeface="Xunta Sans" panose="00000500000000000000" pitchFamily="50" charset="0"/>
              </a:rPr>
              <a:t> de lectura e formatos</a:t>
            </a:r>
          </a:p>
        </p:txBody>
      </p:sp>
      <p:sp>
        <p:nvSpPr>
          <p:cNvPr id="11" name="CuadroTexto 10">
            <a:extLst>
              <a:ext uri="{FF2B5EF4-FFF2-40B4-BE49-F238E27FC236}">
                <a16:creationId xmlns:a16="http://schemas.microsoft.com/office/drawing/2014/main" id="{C620A1EE-EA2F-41D0-95E9-B46E6F00DC2D}"/>
              </a:ext>
            </a:extLst>
          </p:cNvPr>
          <p:cNvSpPr txBox="1"/>
          <p:nvPr/>
        </p:nvSpPr>
        <p:spPr>
          <a:xfrm>
            <a:off x="6299394" y="4009292"/>
            <a:ext cx="2163788" cy="923330"/>
          </a:xfrm>
          <a:prstGeom prst="rect">
            <a:avLst/>
          </a:prstGeom>
          <a:noFill/>
        </p:spPr>
        <p:txBody>
          <a:bodyPr wrap="square" rtlCol="0">
            <a:spAutoFit/>
          </a:bodyPr>
          <a:lstStyle/>
          <a:p>
            <a:r>
              <a:rPr lang="es-ES" dirty="0">
                <a:solidFill>
                  <a:schemeClr val="tx2">
                    <a:lumMod val="75000"/>
                  </a:schemeClr>
                </a:solidFill>
                <a:latin typeface="Xunta Sans" panose="00000500000000000000" pitchFamily="50" charset="0"/>
              </a:rPr>
              <a:t>Carga de </a:t>
            </a:r>
            <a:r>
              <a:rPr lang="es-ES" dirty="0" err="1">
                <a:solidFill>
                  <a:schemeClr val="tx2">
                    <a:lumMod val="75000"/>
                  </a:schemeClr>
                </a:solidFill>
                <a:latin typeface="Xunta Sans" panose="00000500000000000000" pitchFamily="50" charset="0"/>
              </a:rPr>
              <a:t>funcións</a:t>
            </a:r>
            <a:r>
              <a:rPr lang="es-ES" dirty="0">
                <a:solidFill>
                  <a:schemeClr val="tx2">
                    <a:lumMod val="75000"/>
                  </a:schemeClr>
                </a:solidFill>
                <a:latin typeface="Xunta Sans" panose="00000500000000000000" pitchFamily="50" charset="0"/>
              </a:rPr>
              <a:t> auxiliares: gráficos e </a:t>
            </a:r>
            <a:r>
              <a:rPr lang="es-ES" dirty="0" err="1">
                <a:solidFill>
                  <a:schemeClr val="tx2">
                    <a:lumMod val="75000"/>
                  </a:schemeClr>
                </a:solidFill>
                <a:latin typeface="Xunta Sans" panose="00000500000000000000" pitchFamily="50" charset="0"/>
              </a:rPr>
              <a:t>táboas</a:t>
            </a:r>
            <a:endParaRPr lang="es-ES" dirty="0">
              <a:solidFill>
                <a:schemeClr val="tx2">
                  <a:lumMod val="75000"/>
                </a:schemeClr>
              </a:solidFill>
              <a:latin typeface="Xunta Sans" panose="00000500000000000000" pitchFamily="50" charset="0"/>
            </a:endParaRPr>
          </a:p>
        </p:txBody>
      </p:sp>
    </p:spTree>
    <p:extLst>
      <p:ext uri="{BB962C8B-B14F-4D97-AF65-F5344CB8AC3E}">
        <p14:creationId xmlns:p14="http://schemas.microsoft.com/office/powerpoint/2010/main" val="3299095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188640"/>
            <a:ext cx="1936104" cy="484879"/>
          </a:xfrm>
          <a:prstGeom prst="rect">
            <a:avLst/>
          </a:prstGeom>
        </p:spPr>
      </p:pic>
      <p:cxnSp>
        <p:nvCxnSpPr>
          <p:cNvPr id="8" name="7 Conector recto"/>
          <p:cNvCxnSpPr/>
          <p:nvPr/>
        </p:nvCxnSpPr>
        <p:spPr>
          <a:xfrm>
            <a:off x="251520" y="764704"/>
            <a:ext cx="864096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251520" y="6525344"/>
            <a:ext cx="8640960" cy="0"/>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8 Rectángulo">
            <a:extLst>
              <a:ext uri="{FF2B5EF4-FFF2-40B4-BE49-F238E27FC236}">
                <a16:creationId xmlns:a16="http://schemas.microsoft.com/office/drawing/2014/main" id="{5032D573-B350-4D6A-8C7B-071F5B9F60E0}"/>
              </a:ext>
            </a:extLst>
          </p:cNvPr>
          <p:cNvSpPr/>
          <p:nvPr/>
        </p:nvSpPr>
        <p:spPr>
          <a:xfrm>
            <a:off x="257755" y="246413"/>
            <a:ext cx="2353529" cy="307777"/>
          </a:xfrm>
          <a:prstGeom prst="rect">
            <a:avLst/>
          </a:prstGeom>
        </p:spPr>
        <p:txBody>
          <a:bodyPr wrap="none">
            <a:spAutoFit/>
          </a:bodyPr>
          <a:lstStyle/>
          <a:p>
            <a:r>
              <a:rPr lang="es-ES" sz="1400" dirty="0">
                <a:latin typeface="Xunta Sans" pitchFamily="50" charset="0"/>
              </a:rPr>
              <a:t>2. Informes automatizados</a:t>
            </a:r>
            <a:endParaRPr lang="es-ES" sz="1400" dirty="0"/>
          </a:p>
        </p:txBody>
      </p:sp>
      <p:pic>
        <p:nvPicPr>
          <p:cNvPr id="5" name="Imagen 4">
            <a:extLst>
              <a:ext uri="{FF2B5EF4-FFF2-40B4-BE49-F238E27FC236}">
                <a16:creationId xmlns:a16="http://schemas.microsoft.com/office/drawing/2014/main" id="{D91B2A43-E57A-4DE0-9DD5-06E9E93B1E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231" y="908720"/>
            <a:ext cx="8335538" cy="4525006"/>
          </a:xfrm>
          <a:prstGeom prst="rect">
            <a:avLst/>
          </a:prstGeom>
        </p:spPr>
      </p:pic>
      <p:sp>
        <p:nvSpPr>
          <p:cNvPr id="11" name="CuadroTexto 10">
            <a:extLst>
              <a:ext uri="{FF2B5EF4-FFF2-40B4-BE49-F238E27FC236}">
                <a16:creationId xmlns:a16="http://schemas.microsoft.com/office/drawing/2014/main" id="{F8E7672A-B03A-4565-8DA7-4143727D1658}"/>
              </a:ext>
            </a:extLst>
          </p:cNvPr>
          <p:cNvSpPr txBox="1"/>
          <p:nvPr/>
        </p:nvSpPr>
        <p:spPr>
          <a:xfrm>
            <a:off x="6908461" y="1844824"/>
            <a:ext cx="2224136" cy="369332"/>
          </a:xfrm>
          <a:prstGeom prst="rect">
            <a:avLst/>
          </a:prstGeom>
          <a:noFill/>
        </p:spPr>
        <p:txBody>
          <a:bodyPr wrap="square" rtlCol="0">
            <a:spAutoFit/>
          </a:bodyPr>
          <a:lstStyle/>
          <a:p>
            <a:r>
              <a:rPr lang="es-ES" dirty="0">
                <a:solidFill>
                  <a:schemeClr val="tx2">
                    <a:lumMod val="75000"/>
                  </a:schemeClr>
                </a:solidFill>
                <a:latin typeface="Xunta Sans" panose="00000500000000000000" pitchFamily="50" charset="0"/>
              </a:rPr>
              <a:t>Lectura de datos </a:t>
            </a:r>
          </a:p>
        </p:txBody>
      </p:sp>
      <p:sp>
        <p:nvSpPr>
          <p:cNvPr id="13" name="CuadroTexto 12">
            <a:extLst>
              <a:ext uri="{FF2B5EF4-FFF2-40B4-BE49-F238E27FC236}">
                <a16:creationId xmlns:a16="http://schemas.microsoft.com/office/drawing/2014/main" id="{BBF48DCF-B27F-4231-926A-F2B67078960E}"/>
              </a:ext>
            </a:extLst>
          </p:cNvPr>
          <p:cNvSpPr txBox="1"/>
          <p:nvPr/>
        </p:nvSpPr>
        <p:spPr>
          <a:xfrm>
            <a:off x="6948623" y="2708920"/>
            <a:ext cx="2015865" cy="1200329"/>
          </a:xfrm>
          <a:prstGeom prst="rect">
            <a:avLst/>
          </a:prstGeom>
          <a:noFill/>
        </p:spPr>
        <p:txBody>
          <a:bodyPr wrap="square" rtlCol="0">
            <a:spAutoFit/>
          </a:bodyPr>
          <a:lstStyle/>
          <a:p>
            <a:r>
              <a:rPr lang="es-ES" dirty="0">
                <a:solidFill>
                  <a:schemeClr val="tx2">
                    <a:lumMod val="75000"/>
                  </a:schemeClr>
                </a:solidFill>
                <a:latin typeface="Xunta Sans" panose="00000500000000000000" pitchFamily="50" charset="0"/>
              </a:rPr>
              <a:t>Definición de parámetros que se </a:t>
            </a:r>
            <a:r>
              <a:rPr lang="es-ES" dirty="0" err="1">
                <a:solidFill>
                  <a:schemeClr val="tx2">
                    <a:lumMod val="75000"/>
                  </a:schemeClr>
                </a:solidFill>
                <a:latin typeface="Xunta Sans" panose="00000500000000000000" pitchFamily="50" charset="0"/>
              </a:rPr>
              <a:t>empregarán</a:t>
            </a:r>
            <a:r>
              <a:rPr lang="es-ES" dirty="0">
                <a:solidFill>
                  <a:schemeClr val="tx2">
                    <a:lumMod val="75000"/>
                  </a:schemeClr>
                </a:solidFill>
                <a:latin typeface="Xunta Sans" panose="00000500000000000000" pitchFamily="50" charset="0"/>
              </a:rPr>
              <a:t> no texto</a:t>
            </a:r>
          </a:p>
        </p:txBody>
      </p:sp>
      <p:cxnSp>
        <p:nvCxnSpPr>
          <p:cNvPr id="9" name="Conector recto de flecha 8">
            <a:extLst>
              <a:ext uri="{FF2B5EF4-FFF2-40B4-BE49-F238E27FC236}">
                <a16:creationId xmlns:a16="http://schemas.microsoft.com/office/drawing/2014/main" id="{01F73B3E-8278-46A0-B0B7-B7340D39EE3B}"/>
              </a:ext>
            </a:extLst>
          </p:cNvPr>
          <p:cNvCxnSpPr>
            <a:cxnSpLocks/>
          </p:cNvCxnSpPr>
          <p:nvPr/>
        </p:nvCxnSpPr>
        <p:spPr>
          <a:xfrm>
            <a:off x="1115616" y="3044860"/>
            <a:ext cx="2304256" cy="1608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5614F510-0D11-4ECE-B8E6-BEE0410BF8D5}"/>
              </a:ext>
            </a:extLst>
          </p:cNvPr>
          <p:cNvCxnSpPr>
            <a:cxnSpLocks/>
          </p:cNvCxnSpPr>
          <p:nvPr/>
        </p:nvCxnSpPr>
        <p:spPr>
          <a:xfrm>
            <a:off x="890897" y="3197260"/>
            <a:ext cx="1808895" cy="1608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BA887866-B668-4C46-9E45-8C4F961A79A4}"/>
              </a:ext>
            </a:extLst>
          </p:cNvPr>
          <p:cNvSpPr txBox="1"/>
          <p:nvPr/>
        </p:nvSpPr>
        <p:spPr>
          <a:xfrm>
            <a:off x="792715" y="5445224"/>
            <a:ext cx="7558569" cy="646331"/>
          </a:xfrm>
          <a:prstGeom prst="rect">
            <a:avLst/>
          </a:prstGeom>
          <a:noFill/>
        </p:spPr>
        <p:txBody>
          <a:bodyPr wrap="square" rtlCol="0">
            <a:spAutoFit/>
          </a:bodyPr>
          <a:lstStyle/>
          <a:p>
            <a:r>
              <a:rPr lang="es-ES" dirty="0">
                <a:latin typeface="Xunta Sans" pitchFamily="50" charset="0"/>
              </a:rPr>
              <a:t>O texto se </a:t>
            </a:r>
            <a:r>
              <a:rPr lang="es-ES" dirty="0" err="1">
                <a:latin typeface="Xunta Sans" pitchFamily="50" charset="0"/>
              </a:rPr>
              <a:t>constrúe</a:t>
            </a:r>
            <a:r>
              <a:rPr lang="es-ES" dirty="0">
                <a:latin typeface="Xunta Sans" pitchFamily="50" charset="0"/>
              </a:rPr>
              <a:t> e actualiza automáticamente </a:t>
            </a:r>
            <a:r>
              <a:rPr lang="es-ES" dirty="0" err="1">
                <a:latin typeface="Xunta Sans" pitchFamily="50" charset="0"/>
              </a:rPr>
              <a:t>ao</a:t>
            </a:r>
            <a:r>
              <a:rPr lang="es-ES" dirty="0">
                <a:latin typeface="Xunta Sans" pitchFamily="50" charset="0"/>
              </a:rPr>
              <a:t> cambiar o ano, mes </a:t>
            </a:r>
            <a:r>
              <a:rPr lang="es-ES" dirty="0" err="1">
                <a:latin typeface="Xunta Sans" pitchFamily="50" charset="0"/>
              </a:rPr>
              <a:t>ou</a:t>
            </a:r>
            <a:r>
              <a:rPr lang="es-ES" dirty="0">
                <a:latin typeface="Xunta Sans" pitchFamily="50" charset="0"/>
              </a:rPr>
              <a:t> trimestre, que é </a:t>
            </a:r>
            <a:r>
              <a:rPr lang="es-ES" dirty="0" err="1">
                <a:latin typeface="Xunta Sans" pitchFamily="50" charset="0"/>
              </a:rPr>
              <a:t>outro</a:t>
            </a:r>
            <a:r>
              <a:rPr lang="es-ES" dirty="0">
                <a:latin typeface="Xunta Sans" pitchFamily="50" charset="0"/>
              </a:rPr>
              <a:t> parámetro </a:t>
            </a:r>
            <a:r>
              <a:rPr lang="es-ES" dirty="0" err="1">
                <a:latin typeface="Xunta Sans" pitchFamily="50" charset="0"/>
              </a:rPr>
              <a:t>máis</a:t>
            </a:r>
            <a:r>
              <a:rPr lang="es-ES" dirty="0">
                <a:latin typeface="Xunta Sans" pitchFamily="50" charset="0"/>
              </a:rPr>
              <a:t> (último </a:t>
            </a:r>
            <a:r>
              <a:rPr lang="es-ES" dirty="0" err="1">
                <a:latin typeface="Xunta Sans" pitchFamily="50" charset="0"/>
              </a:rPr>
              <a:t>dispoñible</a:t>
            </a:r>
            <a:r>
              <a:rPr lang="es-ES" dirty="0">
                <a:latin typeface="Xunta Sans" pitchFamily="50" charset="0"/>
              </a:rPr>
              <a:t>):</a:t>
            </a:r>
          </a:p>
        </p:txBody>
      </p:sp>
      <p:pic>
        <p:nvPicPr>
          <p:cNvPr id="21" name="Imagen 20">
            <a:extLst>
              <a:ext uri="{FF2B5EF4-FFF2-40B4-BE49-F238E27FC236}">
                <a16:creationId xmlns:a16="http://schemas.microsoft.com/office/drawing/2014/main" id="{91DA747F-1942-475D-AB0B-85FF435B4B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7704" y="6192649"/>
            <a:ext cx="4886894" cy="201003"/>
          </a:xfrm>
          <a:prstGeom prst="rect">
            <a:avLst/>
          </a:prstGeom>
        </p:spPr>
      </p:pic>
    </p:spTree>
    <p:extLst>
      <p:ext uri="{BB962C8B-B14F-4D97-AF65-F5344CB8AC3E}">
        <p14:creationId xmlns:p14="http://schemas.microsoft.com/office/powerpoint/2010/main" val="3110075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188640"/>
            <a:ext cx="1936104" cy="484879"/>
          </a:xfrm>
          <a:prstGeom prst="rect">
            <a:avLst/>
          </a:prstGeom>
        </p:spPr>
      </p:pic>
      <p:cxnSp>
        <p:nvCxnSpPr>
          <p:cNvPr id="8" name="7 Conector recto"/>
          <p:cNvCxnSpPr/>
          <p:nvPr/>
        </p:nvCxnSpPr>
        <p:spPr>
          <a:xfrm>
            <a:off x="251520" y="764704"/>
            <a:ext cx="864096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251520" y="6525344"/>
            <a:ext cx="8640960" cy="0"/>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8 Rectángulo">
            <a:extLst>
              <a:ext uri="{FF2B5EF4-FFF2-40B4-BE49-F238E27FC236}">
                <a16:creationId xmlns:a16="http://schemas.microsoft.com/office/drawing/2014/main" id="{5032D573-B350-4D6A-8C7B-071F5B9F60E0}"/>
              </a:ext>
            </a:extLst>
          </p:cNvPr>
          <p:cNvSpPr/>
          <p:nvPr/>
        </p:nvSpPr>
        <p:spPr>
          <a:xfrm>
            <a:off x="257755" y="246413"/>
            <a:ext cx="2353529" cy="307777"/>
          </a:xfrm>
          <a:prstGeom prst="rect">
            <a:avLst/>
          </a:prstGeom>
        </p:spPr>
        <p:txBody>
          <a:bodyPr wrap="none">
            <a:spAutoFit/>
          </a:bodyPr>
          <a:lstStyle/>
          <a:p>
            <a:r>
              <a:rPr lang="es-ES" sz="1400" dirty="0">
                <a:latin typeface="Xunta Sans" pitchFamily="50" charset="0"/>
              </a:rPr>
              <a:t>2. Informes automatizados</a:t>
            </a:r>
            <a:endParaRPr lang="es-ES" sz="1400" dirty="0"/>
          </a:p>
        </p:txBody>
      </p:sp>
      <p:sp>
        <p:nvSpPr>
          <p:cNvPr id="6" name="CuadroTexto 5">
            <a:extLst>
              <a:ext uri="{FF2B5EF4-FFF2-40B4-BE49-F238E27FC236}">
                <a16:creationId xmlns:a16="http://schemas.microsoft.com/office/drawing/2014/main" id="{E755DECA-4C11-49CA-82C9-6FF8E0BD7E5E}"/>
              </a:ext>
            </a:extLst>
          </p:cNvPr>
          <p:cNvSpPr txBox="1"/>
          <p:nvPr/>
        </p:nvSpPr>
        <p:spPr>
          <a:xfrm>
            <a:off x="683568" y="975219"/>
            <a:ext cx="7704856" cy="369332"/>
          </a:xfrm>
          <a:prstGeom prst="rect">
            <a:avLst/>
          </a:prstGeom>
          <a:noFill/>
        </p:spPr>
        <p:txBody>
          <a:bodyPr wrap="square" rtlCol="0">
            <a:spAutoFit/>
          </a:bodyPr>
          <a:lstStyle/>
          <a:p>
            <a:r>
              <a:rPr lang="es-ES" dirty="0">
                <a:latin typeface="Xunta Sans" pitchFamily="50" charset="0"/>
              </a:rPr>
              <a:t>Pódense </a:t>
            </a:r>
            <a:r>
              <a:rPr lang="es-ES" dirty="0" err="1">
                <a:latin typeface="Xunta Sans" pitchFamily="50" charset="0"/>
              </a:rPr>
              <a:t>incluír</a:t>
            </a:r>
            <a:r>
              <a:rPr lang="es-ES" dirty="0">
                <a:latin typeface="Xunta Sans" pitchFamily="50" charset="0"/>
              </a:rPr>
              <a:t> </a:t>
            </a:r>
            <a:r>
              <a:rPr lang="es-ES" dirty="0" err="1">
                <a:latin typeface="Xunta Sans" pitchFamily="50" charset="0"/>
              </a:rPr>
              <a:t>táboas</a:t>
            </a:r>
            <a:r>
              <a:rPr lang="es-ES" dirty="0">
                <a:latin typeface="Xunta Sans" pitchFamily="50" charset="0"/>
              </a:rPr>
              <a:t> e distintos tipos de gráficos</a:t>
            </a:r>
          </a:p>
        </p:txBody>
      </p:sp>
      <p:pic>
        <p:nvPicPr>
          <p:cNvPr id="3" name="Imagen 2">
            <a:extLst>
              <a:ext uri="{FF2B5EF4-FFF2-40B4-BE49-F238E27FC236}">
                <a16:creationId xmlns:a16="http://schemas.microsoft.com/office/drawing/2014/main" id="{E6FF71CB-E18B-4AB2-B29A-020B24533F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523039"/>
            <a:ext cx="7906853" cy="1905266"/>
          </a:xfrm>
          <a:prstGeom prst="rect">
            <a:avLst/>
          </a:prstGeom>
        </p:spPr>
      </p:pic>
      <p:grpSp>
        <p:nvGrpSpPr>
          <p:cNvPr id="9" name="Grupo 8">
            <a:extLst>
              <a:ext uri="{FF2B5EF4-FFF2-40B4-BE49-F238E27FC236}">
                <a16:creationId xmlns:a16="http://schemas.microsoft.com/office/drawing/2014/main" id="{22D026CD-6C98-460E-8729-A40F36E8EE73}"/>
              </a:ext>
            </a:extLst>
          </p:cNvPr>
          <p:cNvGrpSpPr/>
          <p:nvPr/>
        </p:nvGrpSpPr>
        <p:grpSpPr>
          <a:xfrm>
            <a:off x="3028857" y="2785052"/>
            <a:ext cx="5561564" cy="3408158"/>
            <a:chOff x="3028857" y="2785052"/>
            <a:chExt cx="5561564" cy="3408158"/>
          </a:xfrm>
        </p:grpSpPr>
        <p:pic>
          <p:nvPicPr>
            <p:cNvPr id="7" name="Imagen 6">
              <a:extLst>
                <a:ext uri="{FF2B5EF4-FFF2-40B4-BE49-F238E27FC236}">
                  <a16:creationId xmlns:a16="http://schemas.microsoft.com/office/drawing/2014/main" id="{CBACF20F-402C-4DDB-8C6E-24ECAA5A94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8327" y="2785052"/>
              <a:ext cx="4442094" cy="3408158"/>
            </a:xfrm>
            <a:prstGeom prst="rect">
              <a:avLst/>
            </a:prstGeom>
          </p:spPr>
        </p:pic>
        <p:sp>
          <p:nvSpPr>
            <p:cNvPr id="11" name="Flecha: curvada hacia la izquierda 10">
              <a:extLst>
                <a:ext uri="{FF2B5EF4-FFF2-40B4-BE49-F238E27FC236}">
                  <a16:creationId xmlns:a16="http://schemas.microsoft.com/office/drawing/2014/main" id="{782E8EB4-5B01-45A5-BEFA-E142D2B1ECCD}"/>
                </a:ext>
              </a:extLst>
            </p:cNvPr>
            <p:cNvSpPr/>
            <p:nvPr/>
          </p:nvSpPr>
          <p:spPr>
            <a:xfrm rot="18817445" flipH="1">
              <a:off x="3247934" y="3682717"/>
              <a:ext cx="443686" cy="88184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pSp>
    </p:spTree>
    <p:extLst>
      <p:ext uri="{BB962C8B-B14F-4D97-AF65-F5344CB8AC3E}">
        <p14:creationId xmlns:p14="http://schemas.microsoft.com/office/powerpoint/2010/main" val="213771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188640"/>
            <a:ext cx="1936104" cy="484879"/>
          </a:xfrm>
          <a:prstGeom prst="rect">
            <a:avLst/>
          </a:prstGeom>
        </p:spPr>
      </p:pic>
      <p:cxnSp>
        <p:nvCxnSpPr>
          <p:cNvPr id="8" name="7 Conector recto"/>
          <p:cNvCxnSpPr/>
          <p:nvPr/>
        </p:nvCxnSpPr>
        <p:spPr>
          <a:xfrm>
            <a:off x="251520" y="764704"/>
            <a:ext cx="864096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251520" y="6525344"/>
            <a:ext cx="8640960" cy="0"/>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8 Rectángulo">
            <a:extLst>
              <a:ext uri="{FF2B5EF4-FFF2-40B4-BE49-F238E27FC236}">
                <a16:creationId xmlns:a16="http://schemas.microsoft.com/office/drawing/2014/main" id="{5032D573-B350-4D6A-8C7B-071F5B9F60E0}"/>
              </a:ext>
            </a:extLst>
          </p:cNvPr>
          <p:cNvSpPr/>
          <p:nvPr/>
        </p:nvSpPr>
        <p:spPr>
          <a:xfrm>
            <a:off x="257755" y="246413"/>
            <a:ext cx="2353529" cy="307777"/>
          </a:xfrm>
          <a:prstGeom prst="rect">
            <a:avLst/>
          </a:prstGeom>
        </p:spPr>
        <p:txBody>
          <a:bodyPr wrap="none">
            <a:spAutoFit/>
          </a:bodyPr>
          <a:lstStyle/>
          <a:p>
            <a:r>
              <a:rPr lang="es-ES" sz="1400" dirty="0">
                <a:latin typeface="Xunta Sans" pitchFamily="50" charset="0"/>
              </a:rPr>
              <a:t>2. Informes automatizados</a:t>
            </a:r>
            <a:endParaRPr lang="es-ES" sz="1400" dirty="0"/>
          </a:p>
        </p:txBody>
      </p:sp>
      <p:pic>
        <p:nvPicPr>
          <p:cNvPr id="9" name="Imagen 8">
            <a:extLst>
              <a:ext uri="{FF2B5EF4-FFF2-40B4-BE49-F238E27FC236}">
                <a16:creationId xmlns:a16="http://schemas.microsoft.com/office/drawing/2014/main" id="{8CA10124-316C-4971-9517-AC475E3584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073" y="945875"/>
            <a:ext cx="8087854" cy="4191585"/>
          </a:xfrm>
          <a:prstGeom prst="rect">
            <a:avLst/>
          </a:prstGeom>
        </p:spPr>
      </p:pic>
      <p:grpSp>
        <p:nvGrpSpPr>
          <p:cNvPr id="15" name="Grupo 14">
            <a:extLst>
              <a:ext uri="{FF2B5EF4-FFF2-40B4-BE49-F238E27FC236}">
                <a16:creationId xmlns:a16="http://schemas.microsoft.com/office/drawing/2014/main" id="{960C6DEF-15FF-4284-AC77-1AF9BFB015B2}"/>
              </a:ext>
            </a:extLst>
          </p:cNvPr>
          <p:cNvGrpSpPr/>
          <p:nvPr/>
        </p:nvGrpSpPr>
        <p:grpSpPr>
          <a:xfrm>
            <a:off x="3228810" y="2624017"/>
            <a:ext cx="5439534" cy="3655598"/>
            <a:chOff x="3228810" y="2624017"/>
            <a:chExt cx="5439534" cy="3655598"/>
          </a:xfrm>
        </p:grpSpPr>
        <p:sp>
          <p:nvSpPr>
            <p:cNvPr id="11" name="Flecha: curvada hacia la izquierda 10">
              <a:extLst>
                <a:ext uri="{FF2B5EF4-FFF2-40B4-BE49-F238E27FC236}">
                  <a16:creationId xmlns:a16="http://schemas.microsoft.com/office/drawing/2014/main" id="{605C7749-88CD-487C-838B-C35F5E6E117E}"/>
                </a:ext>
              </a:extLst>
            </p:cNvPr>
            <p:cNvSpPr/>
            <p:nvPr/>
          </p:nvSpPr>
          <p:spPr>
            <a:xfrm rot="19922885">
              <a:off x="6927935" y="2624017"/>
              <a:ext cx="380670" cy="83529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14" name="Imagen 13">
              <a:extLst>
                <a:ext uri="{FF2B5EF4-FFF2-40B4-BE49-F238E27FC236}">
                  <a16:creationId xmlns:a16="http://schemas.microsoft.com/office/drawing/2014/main" id="{461D7F2B-9EB0-422A-B84F-6F14AAFE78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8810" y="3717032"/>
              <a:ext cx="5439534" cy="2562583"/>
            </a:xfrm>
            <a:prstGeom prst="rect">
              <a:avLst/>
            </a:prstGeom>
          </p:spPr>
        </p:pic>
      </p:grpSp>
    </p:spTree>
    <p:extLst>
      <p:ext uri="{BB962C8B-B14F-4D97-AF65-F5344CB8AC3E}">
        <p14:creationId xmlns:p14="http://schemas.microsoft.com/office/powerpoint/2010/main" val="252749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188640"/>
            <a:ext cx="1936104" cy="484879"/>
          </a:xfrm>
          <a:prstGeom prst="rect">
            <a:avLst/>
          </a:prstGeom>
        </p:spPr>
      </p:pic>
      <p:cxnSp>
        <p:nvCxnSpPr>
          <p:cNvPr id="8" name="7 Conector recto"/>
          <p:cNvCxnSpPr/>
          <p:nvPr/>
        </p:nvCxnSpPr>
        <p:spPr>
          <a:xfrm>
            <a:off x="251520" y="764704"/>
            <a:ext cx="864096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251520" y="6525344"/>
            <a:ext cx="8640960" cy="0"/>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8 Rectángulo">
            <a:extLst>
              <a:ext uri="{FF2B5EF4-FFF2-40B4-BE49-F238E27FC236}">
                <a16:creationId xmlns:a16="http://schemas.microsoft.com/office/drawing/2014/main" id="{5032D573-B350-4D6A-8C7B-071F5B9F60E0}"/>
              </a:ext>
            </a:extLst>
          </p:cNvPr>
          <p:cNvSpPr/>
          <p:nvPr/>
        </p:nvSpPr>
        <p:spPr>
          <a:xfrm>
            <a:off x="257755" y="246413"/>
            <a:ext cx="2353529" cy="307777"/>
          </a:xfrm>
          <a:prstGeom prst="rect">
            <a:avLst/>
          </a:prstGeom>
        </p:spPr>
        <p:txBody>
          <a:bodyPr wrap="none">
            <a:spAutoFit/>
          </a:bodyPr>
          <a:lstStyle/>
          <a:p>
            <a:r>
              <a:rPr lang="es-ES" sz="1400" dirty="0">
                <a:latin typeface="Xunta Sans" pitchFamily="50" charset="0"/>
              </a:rPr>
              <a:t>2. Informes automatizados</a:t>
            </a:r>
            <a:endParaRPr lang="es-ES" sz="1400" dirty="0"/>
          </a:p>
        </p:txBody>
      </p:sp>
      <p:pic>
        <p:nvPicPr>
          <p:cNvPr id="3" name="Imagen 2">
            <a:extLst>
              <a:ext uri="{FF2B5EF4-FFF2-40B4-BE49-F238E27FC236}">
                <a16:creationId xmlns:a16="http://schemas.microsoft.com/office/drawing/2014/main" id="{EC605FF8-E994-4F01-BE2F-D82C09D354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124744"/>
            <a:ext cx="7430537" cy="1857634"/>
          </a:xfrm>
          <a:prstGeom prst="rect">
            <a:avLst/>
          </a:prstGeom>
        </p:spPr>
      </p:pic>
      <p:grpSp>
        <p:nvGrpSpPr>
          <p:cNvPr id="7" name="Grupo 6">
            <a:extLst>
              <a:ext uri="{FF2B5EF4-FFF2-40B4-BE49-F238E27FC236}">
                <a16:creationId xmlns:a16="http://schemas.microsoft.com/office/drawing/2014/main" id="{914FCD8B-F773-430E-A3F7-C31BE299C873}"/>
              </a:ext>
            </a:extLst>
          </p:cNvPr>
          <p:cNvGrpSpPr/>
          <p:nvPr/>
        </p:nvGrpSpPr>
        <p:grpSpPr>
          <a:xfrm>
            <a:off x="2012544" y="2982378"/>
            <a:ext cx="6189020" cy="3345493"/>
            <a:chOff x="2012544" y="2982378"/>
            <a:chExt cx="6189020" cy="3345493"/>
          </a:xfrm>
        </p:grpSpPr>
        <p:sp>
          <p:nvSpPr>
            <p:cNvPr id="13" name="Flecha: curvada hacia la izquierda 12">
              <a:extLst>
                <a:ext uri="{FF2B5EF4-FFF2-40B4-BE49-F238E27FC236}">
                  <a16:creationId xmlns:a16="http://schemas.microsoft.com/office/drawing/2014/main" id="{AD179C88-F5B6-4758-99FD-67730BB787F5}"/>
                </a:ext>
              </a:extLst>
            </p:cNvPr>
            <p:cNvSpPr/>
            <p:nvPr/>
          </p:nvSpPr>
          <p:spPr>
            <a:xfrm rot="18469058" flipH="1">
              <a:off x="2251936" y="3241159"/>
              <a:ext cx="412347" cy="89113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6" name="Imagen 5">
              <a:extLst>
                <a:ext uri="{FF2B5EF4-FFF2-40B4-BE49-F238E27FC236}">
                  <a16:creationId xmlns:a16="http://schemas.microsoft.com/office/drawing/2014/main" id="{4D53F5C1-26B3-4515-B595-C6157C4820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832" y="2982378"/>
              <a:ext cx="5141732" cy="3345493"/>
            </a:xfrm>
            <a:prstGeom prst="rect">
              <a:avLst/>
            </a:prstGeom>
          </p:spPr>
        </p:pic>
      </p:grpSp>
    </p:spTree>
    <p:extLst>
      <p:ext uri="{BB962C8B-B14F-4D97-AF65-F5344CB8AC3E}">
        <p14:creationId xmlns:p14="http://schemas.microsoft.com/office/powerpoint/2010/main" val="243561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4794</TotalTime>
  <Words>1006</Words>
  <Application>Microsoft Office PowerPoint</Application>
  <PresentationFormat>Presentación en pantalla (4:3)</PresentationFormat>
  <Paragraphs>144</Paragraphs>
  <Slides>22</Slides>
  <Notes>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Arial</vt:lpstr>
      <vt:lpstr>Calibri</vt:lpstr>
      <vt:lpstr>Consolas</vt:lpstr>
      <vt:lpstr>Wingdings</vt:lpstr>
      <vt:lpstr>Xunta Sans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Raúl Jacome Rodríguez</dc:creator>
  <cp:lastModifiedBy>Marquiña Martin Vila</cp:lastModifiedBy>
  <cp:revision>151</cp:revision>
  <cp:lastPrinted>2022-03-17T14:41:02Z</cp:lastPrinted>
  <dcterms:created xsi:type="dcterms:W3CDTF">2022-03-09T08:49:58Z</dcterms:created>
  <dcterms:modified xsi:type="dcterms:W3CDTF">2023-10-17T21:25:57Z</dcterms:modified>
</cp:coreProperties>
</file>